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878" r:id="rId3"/>
    <p:sldId id="326" r:id="rId4"/>
    <p:sldId id="693" r:id="rId5"/>
    <p:sldId id="257" r:id="rId6"/>
    <p:sldId id="692" r:id="rId7"/>
    <p:sldId id="879" r:id="rId8"/>
    <p:sldId id="880" r:id="rId9"/>
    <p:sldId id="664" r:id="rId10"/>
    <p:sldId id="602" r:id="rId11"/>
    <p:sldId id="603" r:id="rId12"/>
    <p:sldId id="604" r:id="rId13"/>
    <p:sldId id="578" r:id="rId14"/>
    <p:sldId id="579" r:id="rId15"/>
    <p:sldId id="666" r:id="rId16"/>
    <p:sldId id="667" r:id="rId17"/>
    <p:sldId id="593" r:id="rId18"/>
    <p:sldId id="594" r:id="rId19"/>
    <p:sldId id="670" r:id="rId20"/>
    <p:sldId id="671" r:id="rId21"/>
    <p:sldId id="672" r:id="rId22"/>
    <p:sldId id="673" r:id="rId23"/>
    <p:sldId id="674" r:id="rId24"/>
    <p:sldId id="675" r:id="rId25"/>
    <p:sldId id="676" r:id="rId26"/>
    <p:sldId id="677" r:id="rId27"/>
    <p:sldId id="678" r:id="rId28"/>
    <p:sldId id="679" r:id="rId29"/>
    <p:sldId id="680" r:id="rId30"/>
    <p:sldId id="682" r:id="rId31"/>
    <p:sldId id="683" r:id="rId32"/>
    <p:sldId id="684" r:id="rId33"/>
    <p:sldId id="685" r:id="rId34"/>
    <p:sldId id="686" r:id="rId35"/>
    <p:sldId id="687" r:id="rId36"/>
    <p:sldId id="688" r:id="rId37"/>
    <p:sldId id="669" r:id="rId38"/>
    <p:sldId id="881" r:id="rId39"/>
    <p:sldId id="882" r:id="rId40"/>
    <p:sldId id="883" r:id="rId41"/>
    <p:sldId id="884" r:id="rId42"/>
    <p:sldId id="689" r:id="rId43"/>
    <p:sldId id="384" r:id="rId44"/>
    <p:sldId id="885" r:id="rId45"/>
    <p:sldId id="886" r:id="rId46"/>
    <p:sldId id="887" r:id="rId47"/>
    <p:sldId id="888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8163"/>
    <p:restoredTop sz="94626"/>
  </p:normalViewPr>
  <p:slideViewPr>
    <p:cSldViewPr snapToGrid="0" snapToObjects="1">
      <p:cViewPr varScale="1">
        <p:scale>
          <a:sx n="121" d="100"/>
          <a:sy n="121" d="100"/>
        </p:scale>
        <p:origin x="1736" y="168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3C1DFF-E9E3-4744-A00D-8D45BC4B2120}" type="datetimeFigureOut">
              <a:rPr lang="en-US" smtClean="0"/>
              <a:t>9/19/20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9E5B8B-1FEC-1D4B-AFBF-B75F5D07A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66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9E5B8B-1FEC-1D4B-AFBF-B75F5D07AA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75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C2913-56B3-FF4F-BEDC-22089C8505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6496CF-F643-8840-B3D0-BEFA586A2B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C069E-189B-FE42-8EDB-B8F404119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9/19/20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76902-CC8A-4644-B115-4237F586D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9B036-1CDE-7D4F-BE61-600D7A79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446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54BAB-44C2-6F40-B4F8-BE822DD50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E6303E-56AC-144E-AF99-CD55052E4E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FA040-B556-2C41-99C6-1916DAEA8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9/19/20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556A0-B6F0-4840-A736-42881016D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E9A0D-494E-6541-BF37-CEC0D3C95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360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F3C439-322C-3248-8B62-1F52668636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7067DE-BA5D-1F46-9901-46D720C2B6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A3CC7-A800-6C4D-B8DF-E879B8694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9/19/20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CEEE3-5C88-724C-8C77-37945BFFA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CC74D3-72FE-B84C-8EF5-E60C9B367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52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DAE4C-07E6-A34A-93F5-81769CAF8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DF65D-A77A-CB4E-9966-09D0C6D2A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931EE-C130-994E-8C2E-E0B341E35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9/19/20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D6AC0-7160-2441-93CC-4974D8168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C47E3-560D-EB48-B974-3E4C0E768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344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43F2B-698E-3B43-9B95-105FFC2AE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7AC486-3A11-3B47-8048-AC36D6BA4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20599-6AF6-6646-9AD9-DFCA27FFF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9/19/20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D7523-3395-E444-B1FC-AD539DED3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7592C-ECBC-6040-B16C-B1EDC4C6E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98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B9998-4E54-304C-8C3E-FA39AB3E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50F62-06D1-2E41-945E-71693B09AF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13458B-4CC5-9E43-BECE-19519E6158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AB57C7-DC8A-2F43-A064-A8F2C041D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9/19/20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B0416-B2D0-D043-AF1F-2FA270427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8D4C86-2887-4945-B9A6-D17309513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91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35927-6985-0C4B-A8CE-A523C3EF0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62CAB0-6B6B-F84E-88D4-9F90AE0D5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D07B96-BF82-E94B-AB08-4FF81C4BD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A6667C-008C-B44E-BA61-69651546FC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26FDCE-5E47-1547-A1A1-69F64C409F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4B533D-DAA1-494C-B925-B6CBA06DE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9/19/20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E64FBD-3515-BE43-917C-993CD1A0D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A48460-10E0-3947-869C-51C79BE8A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9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E1E35-52F1-C64A-925D-19EAC6818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6E3F8F-C9A8-DE41-8BCC-BA776AD46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9/19/20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43C363-B039-6543-93F4-2B153A34D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69AE43-BA1C-C449-B38C-C67366054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65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086B11-8CE4-8E4E-B955-DF705C335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9/19/20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D1B506-6854-4D4A-BD34-FF6160F1F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4EC85-CE14-5D43-A3BA-70DC91527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47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4DF66-518C-8E49-9A40-ACD74E935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08452-8ABB-6D40-8BA3-1B20A429C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E86670-E513-D349-9758-5740452162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87C985-E3FA-FC4B-9C66-4522B7A6F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9/19/20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759912-2461-924A-8E25-6531E1B4E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0585D-2516-184E-9A5F-60E4EC2A5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678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CE23B-DA68-5B4E-A1E4-ABA87FE98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5AC12B-25EA-6248-A778-1E770DE73C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E1D7C-7096-4F4A-8041-1CED6D34DA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7686FC-3179-B345-AEDC-89E82D61A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9/19/20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F9BD10-9DC6-8940-8FE2-88E6D08B6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036C47-C578-E24F-A4B3-0C6959710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699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DD205B-C639-E94F-943D-142854B35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2FF2B-C6E8-B546-9DBE-D3DCD48E8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83B6B4-8CAF-4F42-B4E4-AC3CF08C0E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97B39-3D8E-4144-B544-1DB6D55B97FE}" type="datetimeFigureOut">
              <a:rPr lang="en-US" smtClean="0"/>
              <a:t>9/19/20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14026-0FF4-C24E-9A7D-070D453546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92A63-4E60-3142-9100-472E6A8B9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576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eamoroso@tag-cyber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F2C310-05A3-0C4F-97C0-9E2C3A796C70}"/>
              </a:ext>
            </a:extLst>
          </p:cNvPr>
          <p:cNvSpPr txBox="1"/>
          <p:nvPr/>
        </p:nvSpPr>
        <p:spPr>
          <a:xfrm>
            <a:off x="2420796" y="5201149"/>
            <a:ext cx="7390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An Introduction to Cyber Security – CS 573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E79D51-8AEC-AA40-832B-4A47D77831A2}"/>
              </a:ext>
            </a:extLst>
          </p:cNvPr>
          <p:cNvSpPr txBox="1"/>
          <p:nvPr/>
        </p:nvSpPr>
        <p:spPr>
          <a:xfrm>
            <a:off x="3870904" y="5808647"/>
            <a:ext cx="4450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Instructor: Dr. Edward G. Amoroso</a:t>
            </a:r>
          </a:p>
          <a:p>
            <a:pPr algn="ctr"/>
            <a:r>
              <a:rPr lang="en-US" sz="2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eamoroso@tag-cyber.com</a:t>
            </a:r>
            <a:r>
              <a:rPr lang="en-US" sz="2400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ECFEA8-77AB-B842-8764-4BD01DC15A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165"/>
          <a:stretch/>
        </p:blipFill>
        <p:spPr>
          <a:xfrm>
            <a:off x="0" y="0"/>
            <a:ext cx="12192000" cy="49950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8585E0-5CF5-C344-8500-70B348862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4694" y="237063"/>
            <a:ext cx="2322320" cy="989308"/>
          </a:xfrm>
          <a:prstGeom prst="rect">
            <a:avLst/>
          </a:prstGeom>
        </p:spPr>
      </p:pic>
      <p:sp>
        <p:nvSpPr>
          <p:cNvPr id="10" name="Diagonal Stripe 9">
            <a:extLst>
              <a:ext uri="{FF2B5EF4-FFF2-40B4-BE49-F238E27FC236}">
                <a16:creationId xmlns:a16="http://schemas.microsoft.com/office/drawing/2014/main" id="{383CB233-C1D9-7F46-BAD9-7335FE6A39AF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29C224-DB26-3547-BD37-8431445A1DB2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3</a:t>
            </a:r>
          </a:p>
        </p:txBody>
      </p:sp>
    </p:spTree>
    <p:extLst>
      <p:ext uri="{BB962C8B-B14F-4D97-AF65-F5344CB8AC3E}">
        <p14:creationId xmlns:p14="http://schemas.microsoft.com/office/powerpoint/2010/main" val="977786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282" name="Picture 2" descr="Dec-23-Gno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5978" y="762000"/>
            <a:ext cx="9172023" cy="6096000"/>
          </a:xfrm>
          <a:prstGeom prst="rect">
            <a:avLst/>
          </a:prstGeom>
          <a:noFill/>
        </p:spPr>
      </p:pic>
      <p:sp>
        <p:nvSpPr>
          <p:cNvPr id="609283" name="Rectangle 3"/>
          <p:cNvSpPr>
            <a:spLocks noChangeArrowheads="1"/>
          </p:cNvSpPr>
          <p:nvPr/>
        </p:nvSpPr>
        <p:spPr bwMode="auto">
          <a:xfrm>
            <a:off x="2286000" y="152401"/>
            <a:ext cx="7772400" cy="52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Generic View of Public Internet Traffic – 12/23/04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1752600" y="1414046"/>
            <a:ext cx="161114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Expected Profile 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752600" y="2099846"/>
            <a:ext cx="16390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Observed Actual </a:t>
            </a: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3581400" y="2286000"/>
            <a:ext cx="6096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3581400" y="1642646"/>
            <a:ext cx="19050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" name="Rectangle 1"/>
          <p:cNvSpPr/>
          <p:nvPr/>
        </p:nvSpPr>
        <p:spPr bwMode="auto">
          <a:xfrm>
            <a:off x="4191000" y="783336"/>
            <a:ext cx="3810000" cy="283464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991600" y="838200"/>
            <a:ext cx="1600200" cy="12192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1783174" y="4531184"/>
            <a:ext cx="1490254" cy="1412417"/>
          </a:xfrm>
          <a:custGeom>
            <a:avLst/>
            <a:gdLst>
              <a:gd name="connsiteX0" fmla="*/ 0 w 1490254"/>
              <a:gd name="connsiteY0" fmla="*/ 1386501 h 1412417"/>
              <a:gd name="connsiteX1" fmla="*/ 116629 w 1490254"/>
              <a:gd name="connsiteY1" fmla="*/ 1399459 h 1412417"/>
              <a:gd name="connsiteX2" fmla="*/ 181423 w 1490254"/>
              <a:gd name="connsiteY2" fmla="*/ 1412417 h 1412417"/>
              <a:gd name="connsiteX3" fmla="*/ 492432 w 1490254"/>
              <a:gd name="connsiteY3" fmla="*/ 1399459 h 1412417"/>
              <a:gd name="connsiteX4" fmla="*/ 544267 w 1490254"/>
              <a:gd name="connsiteY4" fmla="*/ 1386501 h 1412417"/>
              <a:gd name="connsiteX5" fmla="*/ 583143 w 1490254"/>
              <a:gd name="connsiteY5" fmla="*/ 1373544 h 1412417"/>
              <a:gd name="connsiteX6" fmla="*/ 686813 w 1490254"/>
              <a:gd name="connsiteY6" fmla="*/ 1347628 h 1412417"/>
              <a:gd name="connsiteX7" fmla="*/ 738648 w 1490254"/>
              <a:gd name="connsiteY7" fmla="*/ 1308754 h 1412417"/>
              <a:gd name="connsiteX8" fmla="*/ 881194 w 1490254"/>
              <a:gd name="connsiteY8" fmla="*/ 1192132 h 1412417"/>
              <a:gd name="connsiteX9" fmla="*/ 933029 w 1490254"/>
              <a:gd name="connsiteY9" fmla="*/ 1114384 h 1412417"/>
              <a:gd name="connsiteX10" fmla="*/ 1010781 w 1490254"/>
              <a:gd name="connsiteY10" fmla="*/ 945931 h 1412417"/>
              <a:gd name="connsiteX11" fmla="*/ 1049657 w 1490254"/>
              <a:gd name="connsiteY11" fmla="*/ 881141 h 1412417"/>
              <a:gd name="connsiteX12" fmla="*/ 1088533 w 1490254"/>
              <a:gd name="connsiteY12" fmla="*/ 803393 h 1412417"/>
              <a:gd name="connsiteX13" fmla="*/ 1101492 w 1490254"/>
              <a:gd name="connsiteY13" fmla="*/ 751561 h 1412417"/>
              <a:gd name="connsiteX14" fmla="*/ 1218121 w 1490254"/>
              <a:gd name="connsiteY14" fmla="*/ 544234 h 1412417"/>
              <a:gd name="connsiteX15" fmla="*/ 1256997 w 1490254"/>
              <a:gd name="connsiteY15" fmla="*/ 440570 h 1412417"/>
              <a:gd name="connsiteX16" fmla="*/ 1282914 w 1490254"/>
              <a:gd name="connsiteY16" fmla="*/ 336907 h 1412417"/>
              <a:gd name="connsiteX17" fmla="*/ 1321790 w 1490254"/>
              <a:gd name="connsiteY17" fmla="*/ 298033 h 1412417"/>
              <a:gd name="connsiteX18" fmla="*/ 1347708 w 1490254"/>
              <a:gd name="connsiteY18" fmla="*/ 246201 h 1412417"/>
              <a:gd name="connsiteX19" fmla="*/ 1373625 w 1490254"/>
              <a:gd name="connsiteY19" fmla="*/ 168453 h 1412417"/>
              <a:gd name="connsiteX20" fmla="*/ 1399543 w 1490254"/>
              <a:gd name="connsiteY20" fmla="*/ 103663 h 1412417"/>
              <a:gd name="connsiteX21" fmla="*/ 1412501 w 1490254"/>
              <a:gd name="connsiteY21" fmla="*/ 64790 h 1412417"/>
              <a:gd name="connsiteX22" fmla="*/ 1438419 w 1490254"/>
              <a:gd name="connsiteY22" fmla="*/ 38874 h 1412417"/>
              <a:gd name="connsiteX23" fmla="*/ 1490254 w 1490254"/>
              <a:gd name="connsiteY23" fmla="*/ 0 h 1412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90254" h="1412417">
                <a:moveTo>
                  <a:pt x="0" y="1386501"/>
                </a:moveTo>
                <a:cubicBezTo>
                  <a:pt x="38876" y="1390820"/>
                  <a:pt x="77907" y="1393928"/>
                  <a:pt x="116629" y="1399459"/>
                </a:cubicBezTo>
                <a:cubicBezTo>
                  <a:pt x="138433" y="1402574"/>
                  <a:pt x="159397" y="1412417"/>
                  <a:pt x="181423" y="1412417"/>
                </a:cubicBezTo>
                <a:cubicBezTo>
                  <a:pt x="285183" y="1412417"/>
                  <a:pt x="388762" y="1403778"/>
                  <a:pt x="492432" y="1399459"/>
                </a:cubicBezTo>
                <a:cubicBezTo>
                  <a:pt x="509710" y="1395140"/>
                  <a:pt x="527142" y="1391393"/>
                  <a:pt x="544267" y="1386501"/>
                </a:cubicBezTo>
                <a:cubicBezTo>
                  <a:pt x="557401" y="1382749"/>
                  <a:pt x="569891" y="1376857"/>
                  <a:pt x="583143" y="1373544"/>
                </a:cubicBezTo>
                <a:lnTo>
                  <a:pt x="686813" y="1347628"/>
                </a:lnTo>
                <a:cubicBezTo>
                  <a:pt x="704091" y="1334670"/>
                  <a:pt x="720954" y="1321139"/>
                  <a:pt x="738648" y="1308754"/>
                </a:cubicBezTo>
                <a:cubicBezTo>
                  <a:pt x="790774" y="1272267"/>
                  <a:pt x="844422" y="1247286"/>
                  <a:pt x="881194" y="1192132"/>
                </a:cubicBezTo>
                <a:lnTo>
                  <a:pt x="933029" y="1114384"/>
                </a:lnTo>
                <a:cubicBezTo>
                  <a:pt x="956246" y="1044734"/>
                  <a:pt x="957600" y="1034562"/>
                  <a:pt x="1010781" y="945931"/>
                </a:cubicBezTo>
                <a:cubicBezTo>
                  <a:pt x="1023740" y="924334"/>
                  <a:pt x="1038393" y="903668"/>
                  <a:pt x="1049657" y="881141"/>
                </a:cubicBezTo>
                <a:cubicBezTo>
                  <a:pt x="1103310" y="773842"/>
                  <a:pt x="1014257" y="914803"/>
                  <a:pt x="1088533" y="803393"/>
                </a:cubicBezTo>
                <a:cubicBezTo>
                  <a:pt x="1092853" y="786116"/>
                  <a:pt x="1093527" y="767490"/>
                  <a:pt x="1101492" y="751561"/>
                </a:cubicBezTo>
                <a:cubicBezTo>
                  <a:pt x="1152825" y="648901"/>
                  <a:pt x="1181175" y="627357"/>
                  <a:pt x="1218121" y="544234"/>
                </a:cubicBezTo>
                <a:cubicBezTo>
                  <a:pt x="1227360" y="523448"/>
                  <a:pt x="1249455" y="468223"/>
                  <a:pt x="1256997" y="440570"/>
                </a:cubicBezTo>
                <a:cubicBezTo>
                  <a:pt x="1266369" y="406207"/>
                  <a:pt x="1268175" y="369332"/>
                  <a:pt x="1282914" y="336907"/>
                </a:cubicBezTo>
                <a:cubicBezTo>
                  <a:pt x="1290498" y="320224"/>
                  <a:pt x="1311138" y="312945"/>
                  <a:pt x="1321790" y="298033"/>
                </a:cubicBezTo>
                <a:cubicBezTo>
                  <a:pt x="1333018" y="282314"/>
                  <a:pt x="1340534" y="264136"/>
                  <a:pt x="1347708" y="246201"/>
                </a:cubicBezTo>
                <a:cubicBezTo>
                  <a:pt x="1357854" y="220837"/>
                  <a:pt x="1363479" y="193817"/>
                  <a:pt x="1373625" y="168453"/>
                </a:cubicBezTo>
                <a:cubicBezTo>
                  <a:pt x="1382264" y="146856"/>
                  <a:pt x="1391375" y="125442"/>
                  <a:pt x="1399543" y="103663"/>
                </a:cubicBezTo>
                <a:cubicBezTo>
                  <a:pt x="1404339" y="90874"/>
                  <a:pt x="1405473" y="76502"/>
                  <a:pt x="1412501" y="64790"/>
                </a:cubicBezTo>
                <a:cubicBezTo>
                  <a:pt x="1418787" y="54314"/>
                  <a:pt x="1429033" y="46695"/>
                  <a:pt x="1438419" y="38874"/>
                </a:cubicBezTo>
                <a:cubicBezTo>
                  <a:pt x="1455011" y="25048"/>
                  <a:pt x="1490254" y="0"/>
                  <a:pt x="1490254" y="0"/>
                </a:cubicBez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1783174" y="1321713"/>
            <a:ext cx="8786016" cy="4029925"/>
          </a:xfrm>
          <a:custGeom>
            <a:avLst/>
            <a:gdLst>
              <a:gd name="connsiteX0" fmla="*/ 0 w 8786016"/>
              <a:gd name="connsiteY0" fmla="*/ 3978093 h 4029925"/>
              <a:gd name="connsiteX1" fmla="*/ 583143 w 8786016"/>
              <a:gd name="connsiteY1" fmla="*/ 3978093 h 4029925"/>
              <a:gd name="connsiteX2" fmla="*/ 609061 w 8786016"/>
              <a:gd name="connsiteY2" fmla="*/ 3952177 h 4029925"/>
              <a:gd name="connsiteX3" fmla="*/ 686813 w 8786016"/>
              <a:gd name="connsiteY3" fmla="*/ 3900346 h 4029925"/>
              <a:gd name="connsiteX4" fmla="*/ 764565 w 8786016"/>
              <a:gd name="connsiteY4" fmla="*/ 3861472 h 4029925"/>
              <a:gd name="connsiteX5" fmla="*/ 829359 w 8786016"/>
              <a:gd name="connsiteY5" fmla="*/ 3809640 h 4029925"/>
              <a:gd name="connsiteX6" fmla="*/ 868235 w 8786016"/>
              <a:gd name="connsiteY6" fmla="*/ 3783724 h 4029925"/>
              <a:gd name="connsiteX7" fmla="*/ 894152 w 8786016"/>
              <a:gd name="connsiteY7" fmla="*/ 3744850 h 4029925"/>
              <a:gd name="connsiteX8" fmla="*/ 920070 w 8786016"/>
              <a:gd name="connsiteY8" fmla="*/ 3718934 h 4029925"/>
              <a:gd name="connsiteX9" fmla="*/ 933029 w 8786016"/>
              <a:gd name="connsiteY9" fmla="*/ 3680060 h 4029925"/>
              <a:gd name="connsiteX10" fmla="*/ 984864 w 8786016"/>
              <a:gd name="connsiteY10" fmla="*/ 3615271 h 4029925"/>
              <a:gd name="connsiteX11" fmla="*/ 1010781 w 8786016"/>
              <a:gd name="connsiteY11" fmla="*/ 3550481 h 4029925"/>
              <a:gd name="connsiteX12" fmla="*/ 1049657 w 8786016"/>
              <a:gd name="connsiteY12" fmla="*/ 3511607 h 4029925"/>
              <a:gd name="connsiteX13" fmla="*/ 1075575 w 8786016"/>
              <a:gd name="connsiteY13" fmla="*/ 3472733 h 4029925"/>
              <a:gd name="connsiteX14" fmla="*/ 1088533 w 8786016"/>
              <a:gd name="connsiteY14" fmla="*/ 3433859 h 4029925"/>
              <a:gd name="connsiteX15" fmla="*/ 1114451 w 8786016"/>
              <a:gd name="connsiteY15" fmla="*/ 3407943 h 4029925"/>
              <a:gd name="connsiteX16" fmla="*/ 1140368 w 8786016"/>
              <a:gd name="connsiteY16" fmla="*/ 3369069 h 4029925"/>
              <a:gd name="connsiteX17" fmla="*/ 1166286 w 8786016"/>
              <a:gd name="connsiteY17" fmla="*/ 3317237 h 4029925"/>
              <a:gd name="connsiteX18" fmla="*/ 1192203 w 8786016"/>
              <a:gd name="connsiteY18" fmla="*/ 3278364 h 4029925"/>
              <a:gd name="connsiteX19" fmla="*/ 1205162 w 8786016"/>
              <a:gd name="connsiteY19" fmla="*/ 3239490 h 4029925"/>
              <a:gd name="connsiteX20" fmla="*/ 1231079 w 8786016"/>
              <a:gd name="connsiteY20" fmla="*/ 3200616 h 4029925"/>
              <a:gd name="connsiteX21" fmla="*/ 1269955 w 8786016"/>
              <a:gd name="connsiteY21" fmla="*/ 3071036 h 4029925"/>
              <a:gd name="connsiteX22" fmla="*/ 1295873 w 8786016"/>
              <a:gd name="connsiteY22" fmla="*/ 2993288 h 4029925"/>
              <a:gd name="connsiteX23" fmla="*/ 1308832 w 8786016"/>
              <a:gd name="connsiteY23" fmla="*/ 2954415 h 4029925"/>
              <a:gd name="connsiteX24" fmla="*/ 1334749 w 8786016"/>
              <a:gd name="connsiteY24" fmla="*/ 2915541 h 4029925"/>
              <a:gd name="connsiteX25" fmla="*/ 1360667 w 8786016"/>
              <a:gd name="connsiteY25" fmla="*/ 2811877 h 4029925"/>
              <a:gd name="connsiteX26" fmla="*/ 1373625 w 8786016"/>
              <a:gd name="connsiteY26" fmla="*/ 2760045 h 4029925"/>
              <a:gd name="connsiteX27" fmla="*/ 1399543 w 8786016"/>
              <a:gd name="connsiteY27" fmla="*/ 2682297 h 4029925"/>
              <a:gd name="connsiteX28" fmla="*/ 1412501 w 8786016"/>
              <a:gd name="connsiteY28" fmla="*/ 2643424 h 4029925"/>
              <a:gd name="connsiteX29" fmla="*/ 1438419 w 8786016"/>
              <a:gd name="connsiteY29" fmla="*/ 2539760 h 4029925"/>
              <a:gd name="connsiteX30" fmla="*/ 1451378 w 8786016"/>
              <a:gd name="connsiteY30" fmla="*/ 2474970 h 4029925"/>
              <a:gd name="connsiteX31" fmla="*/ 1490254 w 8786016"/>
              <a:gd name="connsiteY31" fmla="*/ 2423138 h 4029925"/>
              <a:gd name="connsiteX32" fmla="*/ 1516171 w 8786016"/>
              <a:gd name="connsiteY32" fmla="*/ 2345391 h 4029925"/>
              <a:gd name="connsiteX33" fmla="*/ 1529130 w 8786016"/>
              <a:gd name="connsiteY33" fmla="*/ 2306517 h 4029925"/>
              <a:gd name="connsiteX34" fmla="*/ 1555047 w 8786016"/>
              <a:gd name="connsiteY34" fmla="*/ 2267643 h 4029925"/>
              <a:gd name="connsiteX35" fmla="*/ 1593924 w 8786016"/>
              <a:gd name="connsiteY35" fmla="*/ 2189895 h 4029925"/>
              <a:gd name="connsiteX36" fmla="*/ 1619841 w 8786016"/>
              <a:gd name="connsiteY36" fmla="*/ 2112147 h 4029925"/>
              <a:gd name="connsiteX37" fmla="*/ 1658717 w 8786016"/>
              <a:gd name="connsiteY37" fmla="*/ 1982568 h 4029925"/>
              <a:gd name="connsiteX38" fmla="*/ 1671676 w 8786016"/>
              <a:gd name="connsiteY38" fmla="*/ 1943694 h 4029925"/>
              <a:gd name="connsiteX39" fmla="*/ 1697593 w 8786016"/>
              <a:gd name="connsiteY39" fmla="*/ 1904820 h 4029925"/>
              <a:gd name="connsiteX40" fmla="*/ 1736470 w 8786016"/>
              <a:gd name="connsiteY40" fmla="*/ 1749324 h 4029925"/>
              <a:gd name="connsiteX41" fmla="*/ 1762387 w 8786016"/>
              <a:gd name="connsiteY41" fmla="*/ 1710450 h 4029925"/>
              <a:gd name="connsiteX42" fmla="*/ 1801263 w 8786016"/>
              <a:gd name="connsiteY42" fmla="*/ 1567913 h 4029925"/>
              <a:gd name="connsiteX43" fmla="*/ 1827181 w 8786016"/>
              <a:gd name="connsiteY43" fmla="*/ 1516081 h 4029925"/>
              <a:gd name="connsiteX44" fmla="*/ 1840139 w 8786016"/>
              <a:gd name="connsiteY44" fmla="*/ 1477207 h 4029925"/>
              <a:gd name="connsiteX45" fmla="*/ 1866057 w 8786016"/>
              <a:gd name="connsiteY45" fmla="*/ 1438333 h 4029925"/>
              <a:gd name="connsiteX46" fmla="*/ 1879016 w 8786016"/>
              <a:gd name="connsiteY46" fmla="*/ 1399459 h 4029925"/>
              <a:gd name="connsiteX47" fmla="*/ 1930850 w 8786016"/>
              <a:gd name="connsiteY47" fmla="*/ 1321712 h 4029925"/>
              <a:gd name="connsiteX48" fmla="*/ 1982685 w 8786016"/>
              <a:gd name="connsiteY48" fmla="*/ 1243964 h 4029925"/>
              <a:gd name="connsiteX49" fmla="*/ 2008603 w 8786016"/>
              <a:gd name="connsiteY49" fmla="*/ 1192132 h 4029925"/>
              <a:gd name="connsiteX50" fmla="*/ 2047479 w 8786016"/>
              <a:gd name="connsiteY50" fmla="*/ 1179174 h 4029925"/>
              <a:gd name="connsiteX51" fmla="*/ 2086355 w 8786016"/>
              <a:gd name="connsiteY51" fmla="*/ 1140300 h 4029925"/>
              <a:gd name="connsiteX52" fmla="*/ 2099314 w 8786016"/>
              <a:gd name="connsiteY52" fmla="*/ 1101426 h 4029925"/>
              <a:gd name="connsiteX53" fmla="*/ 2151149 w 8786016"/>
              <a:gd name="connsiteY53" fmla="*/ 1036637 h 4029925"/>
              <a:gd name="connsiteX54" fmla="*/ 2190025 w 8786016"/>
              <a:gd name="connsiteY54" fmla="*/ 1023679 h 4029925"/>
              <a:gd name="connsiteX55" fmla="*/ 2215942 w 8786016"/>
              <a:gd name="connsiteY55" fmla="*/ 984805 h 4029925"/>
              <a:gd name="connsiteX56" fmla="*/ 2293695 w 8786016"/>
              <a:gd name="connsiteY56" fmla="*/ 932973 h 4029925"/>
              <a:gd name="connsiteX57" fmla="*/ 2332571 w 8786016"/>
              <a:gd name="connsiteY57" fmla="*/ 920015 h 4029925"/>
              <a:gd name="connsiteX58" fmla="*/ 2591745 w 8786016"/>
              <a:gd name="connsiteY58" fmla="*/ 894099 h 4029925"/>
              <a:gd name="connsiteX59" fmla="*/ 2773168 w 8786016"/>
              <a:gd name="connsiteY59" fmla="*/ 868183 h 4029925"/>
              <a:gd name="connsiteX60" fmla="*/ 2825002 w 8786016"/>
              <a:gd name="connsiteY60" fmla="*/ 842267 h 4029925"/>
              <a:gd name="connsiteX61" fmla="*/ 2889796 w 8786016"/>
              <a:gd name="connsiteY61" fmla="*/ 829309 h 4029925"/>
              <a:gd name="connsiteX62" fmla="*/ 2928672 w 8786016"/>
              <a:gd name="connsiteY62" fmla="*/ 816351 h 4029925"/>
              <a:gd name="connsiteX63" fmla="*/ 2954590 w 8786016"/>
              <a:gd name="connsiteY63" fmla="*/ 790435 h 4029925"/>
              <a:gd name="connsiteX64" fmla="*/ 3045301 w 8786016"/>
              <a:gd name="connsiteY64" fmla="*/ 725646 h 4029925"/>
              <a:gd name="connsiteX65" fmla="*/ 3136012 w 8786016"/>
              <a:gd name="connsiteY65" fmla="*/ 647898 h 4029925"/>
              <a:gd name="connsiteX66" fmla="*/ 3174888 w 8786016"/>
              <a:gd name="connsiteY66" fmla="*/ 634940 h 4029925"/>
              <a:gd name="connsiteX67" fmla="*/ 3213764 w 8786016"/>
              <a:gd name="connsiteY67" fmla="*/ 609024 h 4029925"/>
              <a:gd name="connsiteX68" fmla="*/ 3291517 w 8786016"/>
              <a:gd name="connsiteY68" fmla="*/ 583108 h 4029925"/>
              <a:gd name="connsiteX69" fmla="*/ 3395186 w 8786016"/>
              <a:gd name="connsiteY69" fmla="*/ 531276 h 4029925"/>
              <a:gd name="connsiteX70" fmla="*/ 3472939 w 8786016"/>
              <a:gd name="connsiteY70" fmla="*/ 492402 h 4029925"/>
              <a:gd name="connsiteX71" fmla="*/ 3602526 w 8786016"/>
              <a:gd name="connsiteY71" fmla="*/ 414655 h 4029925"/>
              <a:gd name="connsiteX72" fmla="*/ 3628443 w 8786016"/>
              <a:gd name="connsiteY72" fmla="*/ 375781 h 4029925"/>
              <a:gd name="connsiteX73" fmla="*/ 3745072 w 8786016"/>
              <a:gd name="connsiteY73" fmla="*/ 310991 h 4029925"/>
              <a:gd name="connsiteX74" fmla="*/ 3783948 w 8786016"/>
              <a:gd name="connsiteY74" fmla="*/ 285075 h 4029925"/>
              <a:gd name="connsiteX75" fmla="*/ 3822824 w 8786016"/>
              <a:gd name="connsiteY75" fmla="*/ 272117 h 4029925"/>
              <a:gd name="connsiteX76" fmla="*/ 3861700 w 8786016"/>
              <a:gd name="connsiteY76" fmla="*/ 246201 h 4029925"/>
              <a:gd name="connsiteX77" fmla="*/ 3926494 w 8786016"/>
              <a:gd name="connsiteY77" fmla="*/ 220285 h 4029925"/>
              <a:gd name="connsiteX78" fmla="*/ 4043123 w 8786016"/>
              <a:gd name="connsiteY78" fmla="*/ 168453 h 4029925"/>
              <a:gd name="connsiteX79" fmla="*/ 4081999 w 8786016"/>
              <a:gd name="connsiteY79" fmla="*/ 155495 h 4029925"/>
              <a:gd name="connsiteX80" fmla="*/ 4211586 w 8786016"/>
              <a:gd name="connsiteY80" fmla="*/ 64790 h 4029925"/>
              <a:gd name="connsiteX81" fmla="*/ 4250462 w 8786016"/>
              <a:gd name="connsiteY81" fmla="*/ 38874 h 4029925"/>
              <a:gd name="connsiteX82" fmla="*/ 4276380 w 8786016"/>
              <a:gd name="connsiteY82" fmla="*/ 12958 h 4029925"/>
              <a:gd name="connsiteX83" fmla="*/ 4341173 w 8786016"/>
              <a:gd name="connsiteY83" fmla="*/ 0 h 4029925"/>
              <a:gd name="connsiteX84" fmla="*/ 4561472 w 8786016"/>
              <a:gd name="connsiteY84" fmla="*/ 12958 h 4029925"/>
              <a:gd name="connsiteX85" fmla="*/ 4626265 w 8786016"/>
              <a:gd name="connsiteY85" fmla="*/ 116621 h 4029925"/>
              <a:gd name="connsiteX86" fmla="*/ 4652183 w 8786016"/>
              <a:gd name="connsiteY86" fmla="*/ 142537 h 4029925"/>
              <a:gd name="connsiteX87" fmla="*/ 4678100 w 8786016"/>
              <a:gd name="connsiteY87" fmla="*/ 181411 h 4029925"/>
              <a:gd name="connsiteX88" fmla="*/ 4716976 w 8786016"/>
              <a:gd name="connsiteY88" fmla="*/ 207327 h 4029925"/>
              <a:gd name="connsiteX89" fmla="*/ 4807687 w 8786016"/>
              <a:gd name="connsiteY89" fmla="*/ 310991 h 4029925"/>
              <a:gd name="connsiteX90" fmla="*/ 4872481 w 8786016"/>
              <a:gd name="connsiteY90" fmla="*/ 375781 h 4029925"/>
              <a:gd name="connsiteX91" fmla="*/ 4950233 w 8786016"/>
              <a:gd name="connsiteY91" fmla="*/ 427613 h 4029925"/>
              <a:gd name="connsiteX92" fmla="*/ 5053903 w 8786016"/>
              <a:gd name="connsiteY92" fmla="*/ 518318 h 4029925"/>
              <a:gd name="connsiteX93" fmla="*/ 5079821 w 8786016"/>
              <a:gd name="connsiteY93" fmla="*/ 544234 h 4029925"/>
              <a:gd name="connsiteX94" fmla="*/ 5157573 w 8786016"/>
              <a:gd name="connsiteY94" fmla="*/ 570150 h 4029925"/>
              <a:gd name="connsiteX95" fmla="*/ 5300119 w 8786016"/>
              <a:gd name="connsiteY95" fmla="*/ 544234 h 4029925"/>
              <a:gd name="connsiteX96" fmla="*/ 5364912 w 8786016"/>
              <a:gd name="connsiteY96" fmla="*/ 466486 h 4029925"/>
              <a:gd name="connsiteX97" fmla="*/ 5403789 w 8786016"/>
              <a:gd name="connsiteY97" fmla="*/ 440570 h 4029925"/>
              <a:gd name="connsiteX98" fmla="*/ 5546335 w 8786016"/>
              <a:gd name="connsiteY98" fmla="*/ 453528 h 4029925"/>
              <a:gd name="connsiteX99" fmla="*/ 5598169 w 8786016"/>
              <a:gd name="connsiteY99" fmla="*/ 531276 h 4029925"/>
              <a:gd name="connsiteX100" fmla="*/ 5714798 w 8786016"/>
              <a:gd name="connsiteY100" fmla="*/ 609024 h 4029925"/>
              <a:gd name="connsiteX101" fmla="*/ 5753674 w 8786016"/>
              <a:gd name="connsiteY101" fmla="*/ 634940 h 4029925"/>
              <a:gd name="connsiteX102" fmla="*/ 5805509 w 8786016"/>
              <a:gd name="connsiteY102" fmla="*/ 647898 h 4029925"/>
              <a:gd name="connsiteX103" fmla="*/ 5986931 w 8786016"/>
              <a:gd name="connsiteY103" fmla="*/ 673814 h 4029925"/>
              <a:gd name="connsiteX104" fmla="*/ 6090601 w 8786016"/>
              <a:gd name="connsiteY104" fmla="*/ 699730 h 4029925"/>
              <a:gd name="connsiteX105" fmla="*/ 6142436 w 8786016"/>
              <a:gd name="connsiteY105" fmla="*/ 712688 h 4029925"/>
              <a:gd name="connsiteX106" fmla="*/ 6233147 w 8786016"/>
              <a:gd name="connsiteY106" fmla="*/ 738604 h 4029925"/>
              <a:gd name="connsiteX107" fmla="*/ 6297941 w 8786016"/>
              <a:gd name="connsiteY107" fmla="*/ 803393 h 4029925"/>
              <a:gd name="connsiteX108" fmla="*/ 6323858 w 8786016"/>
              <a:gd name="connsiteY108" fmla="*/ 842267 h 4029925"/>
              <a:gd name="connsiteX109" fmla="*/ 6388652 w 8786016"/>
              <a:gd name="connsiteY109" fmla="*/ 894099 h 4029925"/>
              <a:gd name="connsiteX110" fmla="*/ 6414569 w 8786016"/>
              <a:gd name="connsiteY110" fmla="*/ 932973 h 4029925"/>
              <a:gd name="connsiteX111" fmla="*/ 6479363 w 8786016"/>
              <a:gd name="connsiteY111" fmla="*/ 984805 h 4029925"/>
              <a:gd name="connsiteX112" fmla="*/ 6505280 w 8786016"/>
              <a:gd name="connsiteY112" fmla="*/ 1023679 h 4029925"/>
              <a:gd name="connsiteX113" fmla="*/ 6544156 w 8786016"/>
              <a:gd name="connsiteY113" fmla="*/ 1036637 h 4029925"/>
              <a:gd name="connsiteX114" fmla="*/ 6608950 w 8786016"/>
              <a:gd name="connsiteY114" fmla="*/ 1101426 h 4029925"/>
              <a:gd name="connsiteX115" fmla="*/ 6608950 w 8786016"/>
              <a:gd name="connsiteY115" fmla="*/ 1101426 h 4029925"/>
              <a:gd name="connsiteX116" fmla="*/ 6634867 w 8786016"/>
              <a:gd name="connsiteY116" fmla="*/ 1140300 h 4029925"/>
              <a:gd name="connsiteX117" fmla="*/ 6647826 w 8786016"/>
              <a:gd name="connsiteY117" fmla="*/ 1179174 h 4029925"/>
              <a:gd name="connsiteX118" fmla="*/ 6673744 w 8786016"/>
              <a:gd name="connsiteY118" fmla="*/ 1205090 h 4029925"/>
              <a:gd name="connsiteX119" fmla="*/ 6712620 w 8786016"/>
              <a:gd name="connsiteY119" fmla="*/ 1347628 h 4029925"/>
              <a:gd name="connsiteX120" fmla="*/ 6725579 w 8786016"/>
              <a:gd name="connsiteY120" fmla="*/ 1412417 h 4029925"/>
              <a:gd name="connsiteX121" fmla="*/ 6738537 w 8786016"/>
              <a:gd name="connsiteY121" fmla="*/ 1451291 h 4029925"/>
              <a:gd name="connsiteX122" fmla="*/ 6764455 w 8786016"/>
              <a:gd name="connsiteY122" fmla="*/ 1580871 h 4029925"/>
              <a:gd name="connsiteX123" fmla="*/ 6803331 w 8786016"/>
              <a:gd name="connsiteY123" fmla="*/ 1632703 h 4029925"/>
              <a:gd name="connsiteX124" fmla="*/ 6855166 w 8786016"/>
              <a:gd name="connsiteY124" fmla="*/ 1697493 h 4029925"/>
              <a:gd name="connsiteX125" fmla="*/ 6907001 w 8786016"/>
              <a:gd name="connsiteY125" fmla="*/ 1775240 h 4029925"/>
              <a:gd name="connsiteX126" fmla="*/ 6919959 w 8786016"/>
              <a:gd name="connsiteY126" fmla="*/ 1814114 h 4029925"/>
              <a:gd name="connsiteX127" fmla="*/ 6971794 w 8786016"/>
              <a:gd name="connsiteY127" fmla="*/ 1891862 h 4029925"/>
              <a:gd name="connsiteX128" fmla="*/ 6997712 w 8786016"/>
              <a:gd name="connsiteY128" fmla="*/ 1982568 h 4029925"/>
              <a:gd name="connsiteX129" fmla="*/ 7036588 w 8786016"/>
              <a:gd name="connsiteY129" fmla="*/ 2060315 h 4029925"/>
              <a:gd name="connsiteX130" fmla="*/ 7088423 w 8786016"/>
              <a:gd name="connsiteY130" fmla="*/ 2241727 h 4029925"/>
              <a:gd name="connsiteX131" fmla="*/ 7101382 w 8786016"/>
              <a:gd name="connsiteY131" fmla="*/ 2280601 h 4029925"/>
              <a:gd name="connsiteX132" fmla="*/ 7127299 w 8786016"/>
              <a:gd name="connsiteY132" fmla="*/ 2319475 h 4029925"/>
              <a:gd name="connsiteX133" fmla="*/ 7153216 w 8786016"/>
              <a:gd name="connsiteY133" fmla="*/ 2371306 h 4029925"/>
              <a:gd name="connsiteX134" fmla="*/ 7166175 w 8786016"/>
              <a:gd name="connsiteY134" fmla="*/ 2410180 h 4029925"/>
              <a:gd name="connsiteX135" fmla="*/ 7205051 w 8786016"/>
              <a:gd name="connsiteY135" fmla="*/ 2449054 h 4029925"/>
              <a:gd name="connsiteX136" fmla="*/ 7243928 w 8786016"/>
              <a:gd name="connsiteY136" fmla="*/ 2513844 h 4029925"/>
              <a:gd name="connsiteX137" fmla="*/ 7295762 w 8786016"/>
              <a:gd name="connsiteY137" fmla="*/ 2591592 h 4029925"/>
              <a:gd name="connsiteX138" fmla="*/ 7360556 w 8786016"/>
              <a:gd name="connsiteY138" fmla="*/ 2656382 h 4029925"/>
              <a:gd name="connsiteX139" fmla="*/ 7425350 w 8786016"/>
              <a:gd name="connsiteY139" fmla="*/ 2721171 h 4029925"/>
              <a:gd name="connsiteX140" fmla="*/ 7477185 w 8786016"/>
              <a:gd name="connsiteY140" fmla="*/ 2798919 h 4029925"/>
              <a:gd name="connsiteX141" fmla="*/ 7516061 w 8786016"/>
              <a:gd name="connsiteY141" fmla="*/ 2941457 h 4029925"/>
              <a:gd name="connsiteX142" fmla="*/ 7567896 w 8786016"/>
              <a:gd name="connsiteY142" fmla="*/ 3019204 h 4029925"/>
              <a:gd name="connsiteX143" fmla="*/ 7593813 w 8786016"/>
              <a:gd name="connsiteY143" fmla="*/ 3058078 h 4029925"/>
              <a:gd name="connsiteX144" fmla="*/ 7619731 w 8786016"/>
              <a:gd name="connsiteY144" fmla="*/ 3122868 h 4029925"/>
              <a:gd name="connsiteX145" fmla="*/ 7632689 w 8786016"/>
              <a:gd name="connsiteY145" fmla="*/ 3161742 h 4029925"/>
              <a:gd name="connsiteX146" fmla="*/ 7749318 w 8786016"/>
              <a:gd name="connsiteY146" fmla="*/ 3252448 h 4029925"/>
              <a:gd name="connsiteX147" fmla="*/ 7788194 w 8786016"/>
              <a:gd name="connsiteY147" fmla="*/ 3304279 h 4029925"/>
              <a:gd name="connsiteX148" fmla="*/ 7904822 w 8786016"/>
              <a:gd name="connsiteY148" fmla="*/ 3394985 h 4029925"/>
              <a:gd name="connsiteX149" fmla="*/ 7956657 w 8786016"/>
              <a:gd name="connsiteY149" fmla="*/ 3472733 h 4029925"/>
              <a:gd name="connsiteX150" fmla="*/ 7982575 w 8786016"/>
              <a:gd name="connsiteY150" fmla="*/ 3511607 h 4029925"/>
              <a:gd name="connsiteX151" fmla="*/ 8008492 w 8786016"/>
              <a:gd name="connsiteY151" fmla="*/ 3550481 h 4029925"/>
              <a:gd name="connsiteX152" fmla="*/ 8112162 w 8786016"/>
              <a:gd name="connsiteY152" fmla="*/ 3628228 h 4029925"/>
              <a:gd name="connsiteX153" fmla="*/ 8151038 w 8786016"/>
              <a:gd name="connsiteY153" fmla="*/ 3641186 h 4029925"/>
              <a:gd name="connsiteX154" fmla="*/ 8241749 w 8786016"/>
              <a:gd name="connsiteY154" fmla="*/ 3693018 h 4029925"/>
              <a:gd name="connsiteX155" fmla="*/ 8280625 w 8786016"/>
              <a:gd name="connsiteY155" fmla="*/ 3705976 h 4029925"/>
              <a:gd name="connsiteX156" fmla="*/ 8345419 w 8786016"/>
              <a:gd name="connsiteY156" fmla="*/ 3770766 h 4029925"/>
              <a:gd name="connsiteX157" fmla="*/ 8371337 w 8786016"/>
              <a:gd name="connsiteY157" fmla="*/ 3796682 h 4029925"/>
              <a:gd name="connsiteX158" fmla="*/ 8397254 w 8786016"/>
              <a:gd name="connsiteY158" fmla="*/ 3835556 h 4029925"/>
              <a:gd name="connsiteX159" fmla="*/ 8449089 w 8786016"/>
              <a:gd name="connsiteY159" fmla="*/ 3848514 h 4029925"/>
              <a:gd name="connsiteX160" fmla="*/ 8487965 w 8786016"/>
              <a:gd name="connsiteY160" fmla="*/ 3874430 h 4029925"/>
              <a:gd name="connsiteX161" fmla="*/ 8565717 w 8786016"/>
              <a:gd name="connsiteY161" fmla="*/ 3900346 h 4029925"/>
              <a:gd name="connsiteX162" fmla="*/ 8643470 w 8786016"/>
              <a:gd name="connsiteY162" fmla="*/ 3952177 h 4029925"/>
              <a:gd name="connsiteX163" fmla="*/ 8682346 w 8786016"/>
              <a:gd name="connsiteY163" fmla="*/ 3978093 h 4029925"/>
              <a:gd name="connsiteX164" fmla="*/ 8721222 w 8786016"/>
              <a:gd name="connsiteY164" fmla="*/ 3991051 h 4029925"/>
              <a:gd name="connsiteX165" fmla="*/ 8760098 w 8786016"/>
              <a:gd name="connsiteY165" fmla="*/ 4016967 h 4029925"/>
              <a:gd name="connsiteX166" fmla="*/ 8786016 w 8786016"/>
              <a:gd name="connsiteY166" fmla="*/ 4029925 h 4029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8786016" h="4029925">
                <a:moveTo>
                  <a:pt x="0" y="3978093"/>
                </a:moveTo>
                <a:cubicBezTo>
                  <a:pt x="233764" y="3991843"/>
                  <a:pt x="323407" y="4004065"/>
                  <a:pt x="583143" y="3978093"/>
                </a:cubicBezTo>
                <a:cubicBezTo>
                  <a:pt x="595300" y="3976877"/>
                  <a:pt x="599287" y="3959507"/>
                  <a:pt x="609061" y="3952177"/>
                </a:cubicBezTo>
                <a:cubicBezTo>
                  <a:pt x="633980" y="3933489"/>
                  <a:pt x="660896" y="3917623"/>
                  <a:pt x="686813" y="3900346"/>
                </a:cubicBezTo>
                <a:cubicBezTo>
                  <a:pt x="798231" y="3826072"/>
                  <a:pt x="657258" y="3915123"/>
                  <a:pt x="764565" y="3861472"/>
                </a:cubicBezTo>
                <a:cubicBezTo>
                  <a:pt x="817744" y="3834884"/>
                  <a:pt x="789182" y="3841779"/>
                  <a:pt x="829359" y="3809640"/>
                </a:cubicBezTo>
                <a:cubicBezTo>
                  <a:pt x="841521" y="3799911"/>
                  <a:pt x="855276" y="3792363"/>
                  <a:pt x="868235" y="3783724"/>
                </a:cubicBezTo>
                <a:cubicBezTo>
                  <a:pt x="876874" y="3770766"/>
                  <a:pt x="884423" y="3757011"/>
                  <a:pt x="894152" y="3744850"/>
                </a:cubicBezTo>
                <a:cubicBezTo>
                  <a:pt x="901784" y="3735310"/>
                  <a:pt x="913784" y="3729410"/>
                  <a:pt x="920070" y="3718934"/>
                </a:cubicBezTo>
                <a:cubicBezTo>
                  <a:pt x="927098" y="3707222"/>
                  <a:pt x="926920" y="3692277"/>
                  <a:pt x="933029" y="3680060"/>
                </a:cubicBezTo>
                <a:cubicBezTo>
                  <a:pt x="949378" y="3647364"/>
                  <a:pt x="960755" y="3639377"/>
                  <a:pt x="984864" y="3615271"/>
                </a:cubicBezTo>
                <a:cubicBezTo>
                  <a:pt x="993503" y="3593674"/>
                  <a:pt x="998453" y="3570206"/>
                  <a:pt x="1010781" y="3550481"/>
                </a:cubicBezTo>
                <a:cubicBezTo>
                  <a:pt x="1020494" y="3534941"/>
                  <a:pt x="1037925" y="3525685"/>
                  <a:pt x="1049657" y="3511607"/>
                </a:cubicBezTo>
                <a:cubicBezTo>
                  <a:pt x="1059628" y="3499643"/>
                  <a:pt x="1066936" y="3485691"/>
                  <a:pt x="1075575" y="3472733"/>
                </a:cubicBezTo>
                <a:cubicBezTo>
                  <a:pt x="1079894" y="3459775"/>
                  <a:pt x="1081505" y="3445571"/>
                  <a:pt x="1088533" y="3433859"/>
                </a:cubicBezTo>
                <a:cubicBezTo>
                  <a:pt x="1094819" y="3423383"/>
                  <a:pt x="1106819" y="3417483"/>
                  <a:pt x="1114451" y="3407943"/>
                </a:cubicBezTo>
                <a:cubicBezTo>
                  <a:pt x="1124180" y="3395782"/>
                  <a:pt x="1132641" y="3382591"/>
                  <a:pt x="1140368" y="3369069"/>
                </a:cubicBezTo>
                <a:cubicBezTo>
                  <a:pt x="1149952" y="3352297"/>
                  <a:pt x="1156702" y="3334009"/>
                  <a:pt x="1166286" y="3317237"/>
                </a:cubicBezTo>
                <a:cubicBezTo>
                  <a:pt x="1174013" y="3303716"/>
                  <a:pt x="1185238" y="3292293"/>
                  <a:pt x="1192203" y="3278364"/>
                </a:cubicBezTo>
                <a:cubicBezTo>
                  <a:pt x="1198312" y="3266147"/>
                  <a:pt x="1199053" y="3251707"/>
                  <a:pt x="1205162" y="3239490"/>
                </a:cubicBezTo>
                <a:cubicBezTo>
                  <a:pt x="1212127" y="3225561"/>
                  <a:pt x="1224754" y="3214847"/>
                  <a:pt x="1231079" y="3200616"/>
                </a:cubicBezTo>
                <a:cubicBezTo>
                  <a:pt x="1259281" y="3137166"/>
                  <a:pt x="1252554" y="3129035"/>
                  <a:pt x="1269955" y="3071036"/>
                </a:cubicBezTo>
                <a:cubicBezTo>
                  <a:pt x="1277805" y="3044870"/>
                  <a:pt x="1287234" y="3019204"/>
                  <a:pt x="1295873" y="2993288"/>
                </a:cubicBezTo>
                <a:cubicBezTo>
                  <a:pt x="1300193" y="2980330"/>
                  <a:pt x="1301255" y="2965780"/>
                  <a:pt x="1308832" y="2954415"/>
                </a:cubicBezTo>
                <a:lnTo>
                  <a:pt x="1334749" y="2915541"/>
                </a:lnTo>
                <a:lnTo>
                  <a:pt x="1360667" y="2811877"/>
                </a:lnTo>
                <a:cubicBezTo>
                  <a:pt x="1364987" y="2794600"/>
                  <a:pt x="1367993" y="2776940"/>
                  <a:pt x="1373625" y="2760045"/>
                </a:cubicBezTo>
                <a:lnTo>
                  <a:pt x="1399543" y="2682297"/>
                </a:lnTo>
                <a:cubicBezTo>
                  <a:pt x="1403862" y="2669339"/>
                  <a:pt x="1409188" y="2656675"/>
                  <a:pt x="1412501" y="2643424"/>
                </a:cubicBezTo>
                <a:cubicBezTo>
                  <a:pt x="1421140" y="2608869"/>
                  <a:pt x="1430409" y="2574466"/>
                  <a:pt x="1438419" y="2539760"/>
                </a:cubicBezTo>
                <a:cubicBezTo>
                  <a:pt x="1443372" y="2518300"/>
                  <a:pt x="1442433" y="2495096"/>
                  <a:pt x="1451378" y="2474970"/>
                </a:cubicBezTo>
                <a:cubicBezTo>
                  <a:pt x="1460150" y="2455235"/>
                  <a:pt x="1477295" y="2440415"/>
                  <a:pt x="1490254" y="2423138"/>
                </a:cubicBezTo>
                <a:lnTo>
                  <a:pt x="1516171" y="2345391"/>
                </a:lnTo>
                <a:cubicBezTo>
                  <a:pt x="1520491" y="2332433"/>
                  <a:pt x="1521553" y="2317882"/>
                  <a:pt x="1529130" y="2306517"/>
                </a:cubicBezTo>
                <a:cubicBezTo>
                  <a:pt x="1537769" y="2293559"/>
                  <a:pt x="1548082" y="2281572"/>
                  <a:pt x="1555047" y="2267643"/>
                </a:cubicBezTo>
                <a:cubicBezTo>
                  <a:pt x="1608694" y="2160354"/>
                  <a:pt x="1519652" y="2301294"/>
                  <a:pt x="1593924" y="2189895"/>
                </a:cubicBezTo>
                <a:cubicBezTo>
                  <a:pt x="1602563" y="2163979"/>
                  <a:pt x="1613215" y="2138649"/>
                  <a:pt x="1619841" y="2112147"/>
                </a:cubicBezTo>
                <a:cubicBezTo>
                  <a:pt x="1639425" y="2033815"/>
                  <a:pt x="1627169" y="2077207"/>
                  <a:pt x="1658717" y="1982568"/>
                </a:cubicBezTo>
                <a:cubicBezTo>
                  <a:pt x="1663037" y="1969610"/>
                  <a:pt x="1664099" y="1955059"/>
                  <a:pt x="1671676" y="1943694"/>
                </a:cubicBezTo>
                <a:cubicBezTo>
                  <a:pt x="1680315" y="1930736"/>
                  <a:pt x="1691268" y="1919051"/>
                  <a:pt x="1697593" y="1904820"/>
                </a:cubicBezTo>
                <a:cubicBezTo>
                  <a:pt x="1770168" y="1741536"/>
                  <a:pt x="1682138" y="1912312"/>
                  <a:pt x="1736470" y="1749324"/>
                </a:cubicBezTo>
                <a:cubicBezTo>
                  <a:pt x="1741395" y="1734550"/>
                  <a:pt x="1753748" y="1723408"/>
                  <a:pt x="1762387" y="1710450"/>
                </a:cubicBezTo>
                <a:cubicBezTo>
                  <a:pt x="1771866" y="1663059"/>
                  <a:pt x="1779343" y="1611749"/>
                  <a:pt x="1801263" y="1567913"/>
                </a:cubicBezTo>
                <a:cubicBezTo>
                  <a:pt x="1809902" y="1550636"/>
                  <a:pt x="1819571" y="1533836"/>
                  <a:pt x="1827181" y="1516081"/>
                </a:cubicBezTo>
                <a:cubicBezTo>
                  <a:pt x="1832562" y="1503527"/>
                  <a:pt x="1834030" y="1489424"/>
                  <a:pt x="1840139" y="1477207"/>
                </a:cubicBezTo>
                <a:cubicBezTo>
                  <a:pt x="1847104" y="1463277"/>
                  <a:pt x="1859092" y="1452263"/>
                  <a:pt x="1866057" y="1438333"/>
                </a:cubicBezTo>
                <a:cubicBezTo>
                  <a:pt x="1872166" y="1426116"/>
                  <a:pt x="1872382" y="1411399"/>
                  <a:pt x="1879016" y="1399459"/>
                </a:cubicBezTo>
                <a:cubicBezTo>
                  <a:pt x="1894143" y="1372232"/>
                  <a:pt x="1913572" y="1347628"/>
                  <a:pt x="1930850" y="1321712"/>
                </a:cubicBezTo>
                <a:cubicBezTo>
                  <a:pt x="1930855" y="1321705"/>
                  <a:pt x="1982681" y="1243972"/>
                  <a:pt x="1982685" y="1243964"/>
                </a:cubicBezTo>
                <a:cubicBezTo>
                  <a:pt x="1991324" y="1226687"/>
                  <a:pt x="1994943" y="1205791"/>
                  <a:pt x="2008603" y="1192132"/>
                </a:cubicBezTo>
                <a:cubicBezTo>
                  <a:pt x="2018262" y="1182474"/>
                  <a:pt x="2034520" y="1183493"/>
                  <a:pt x="2047479" y="1179174"/>
                </a:cubicBezTo>
                <a:cubicBezTo>
                  <a:pt x="2060438" y="1166216"/>
                  <a:pt x="2076189" y="1155548"/>
                  <a:pt x="2086355" y="1140300"/>
                </a:cubicBezTo>
                <a:cubicBezTo>
                  <a:pt x="2093932" y="1128935"/>
                  <a:pt x="2093205" y="1113643"/>
                  <a:pt x="2099314" y="1101426"/>
                </a:cubicBezTo>
                <a:cubicBezTo>
                  <a:pt x="2106882" y="1086291"/>
                  <a:pt x="2133930" y="1046968"/>
                  <a:pt x="2151149" y="1036637"/>
                </a:cubicBezTo>
                <a:cubicBezTo>
                  <a:pt x="2162862" y="1029610"/>
                  <a:pt x="2177066" y="1027998"/>
                  <a:pt x="2190025" y="1023679"/>
                </a:cubicBezTo>
                <a:cubicBezTo>
                  <a:pt x="2198664" y="1010721"/>
                  <a:pt x="2204221" y="995060"/>
                  <a:pt x="2215942" y="984805"/>
                </a:cubicBezTo>
                <a:cubicBezTo>
                  <a:pt x="2239384" y="964294"/>
                  <a:pt x="2264145" y="942823"/>
                  <a:pt x="2293695" y="932973"/>
                </a:cubicBezTo>
                <a:cubicBezTo>
                  <a:pt x="2306654" y="928654"/>
                  <a:pt x="2319177" y="922694"/>
                  <a:pt x="2332571" y="920015"/>
                </a:cubicBezTo>
                <a:cubicBezTo>
                  <a:pt x="2426371" y="901256"/>
                  <a:pt x="2489938" y="905410"/>
                  <a:pt x="2591745" y="894099"/>
                </a:cubicBezTo>
                <a:cubicBezTo>
                  <a:pt x="2652460" y="887353"/>
                  <a:pt x="2773168" y="868183"/>
                  <a:pt x="2773168" y="868183"/>
                </a:cubicBezTo>
                <a:cubicBezTo>
                  <a:pt x="2790446" y="859544"/>
                  <a:pt x="2806676" y="848375"/>
                  <a:pt x="2825002" y="842267"/>
                </a:cubicBezTo>
                <a:cubicBezTo>
                  <a:pt x="2845897" y="835302"/>
                  <a:pt x="2868428" y="834651"/>
                  <a:pt x="2889796" y="829309"/>
                </a:cubicBezTo>
                <a:cubicBezTo>
                  <a:pt x="2903048" y="825996"/>
                  <a:pt x="2915713" y="820670"/>
                  <a:pt x="2928672" y="816351"/>
                </a:cubicBezTo>
                <a:cubicBezTo>
                  <a:pt x="2937311" y="807712"/>
                  <a:pt x="2945050" y="798067"/>
                  <a:pt x="2954590" y="790435"/>
                </a:cubicBezTo>
                <a:cubicBezTo>
                  <a:pt x="3035214" y="725940"/>
                  <a:pt x="2948033" y="810749"/>
                  <a:pt x="3045301" y="725646"/>
                </a:cubicBezTo>
                <a:cubicBezTo>
                  <a:pt x="3087814" y="688450"/>
                  <a:pt x="3089766" y="671020"/>
                  <a:pt x="3136012" y="647898"/>
                </a:cubicBezTo>
                <a:cubicBezTo>
                  <a:pt x="3148230" y="641790"/>
                  <a:pt x="3162670" y="641048"/>
                  <a:pt x="3174888" y="634940"/>
                </a:cubicBezTo>
                <a:cubicBezTo>
                  <a:pt x="3188818" y="627975"/>
                  <a:pt x="3199532" y="615349"/>
                  <a:pt x="3213764" y="609024"/>
                </a:cubicBezTo>
                <a:cubicBezTo>
                  <a:pt x="3238729" y="597929"/>
                  <a:pt x="3291517" y="583108"/>
                  <a:pt x="3291517" y="583108"/>
                </a:cubicBezTo>
                <a:cubicBezTo>
                  <a:pt x="3381586" y="523065"/>
                  <a:pt x="3268380" y="594676"/>
                  <a:pt x="3395186" y="531276"/>
                </a:cubicBezTo>
                <a:cubicBezTo>
                  <a:pt x="3495666" y="481038"/>
                  <a:pt x="3375224" y="524971"/>
                  <a:pt x="3472939" y="492402"/>
                </a:cubicBezTo>
                <a:cubicBezTo>
                  <a:pt x="3566764" y="429855"/>
                  <a:pt x="3522831" y="454499"/>
                  <a:pt x="3602526" y="414655"/>
                </a:cubicBezTo>
                <a:cubicBezTo>
                  <a:pt x="3611165" y="401697"/>
                  <a:pt x="3616722" y="386036"/>
                  <a:pt x="3628443" y="375781"/>
                </a:cubicBezTo>
                <a:cubicBezTo>
                  <a:pt x="3737400" y="280449"/>
                  <a:pt x="3667946" y="349552"/>
                  <a:pt x="3745072" y="310991"/>
                </a:cubicBezTo>
                <a:cubicBezTo>
                  <a:pt x="3759002" y="304026"/>
                  <a:pt x="3770018" y="292040"/>
                  <a:pt x="3783948" y="285075"/>
                </a:cubicBezTo>
                <a:cubicBezTo>
                  <a:pt x="3796166" y="278967"/>
                  <a:pt x="3810606" y="278225"/>
                  <a:pt x="3822824" y="272117"/>
                </a:cubicBezTo>
                <a:cubicBezTo>
                  <a:pt x="3836754" y="265152"/>
                  <a:pt x="3847770" y="253166"/>
                  <a:pt x="3861700" y="246201"/>
                </a:cubicBezTo>
                <a:cubicBezTo>
                  <a:pt x="3882506" y="235799"/>
                  <a:pt x="3905688" y="230687"/>
                  <a:pt x="3926494" y="220285"/>
                </a:cubicBezTo>
                <a:cubicBezTo>
                  <a:pt x="4049711" y="158680"/>
                  <a:pt x="3842523" y="235316"/>
                  <a:pt x="4043123" y="168453"/>
                </a:cubicBezTo>
                <a:lnTo>
                  <a:pt x="4081999" y="155495"/>
                </a:lnTo>
                <a:cubicBezTo>
                  <a:pt x="4158756" y="97930"/>
                  <a:pt x="4115859" y="128604"/>
                  <a:pt x="4211586" y="64790"/>
                </a:cubicBezTo>
                <a:cubicBezTo>
                  <a:pt x="4224545" y="56151"/>
                  <a:pt x="4239449" y="49886"/>
                  <a:pt x="4250462" y="38874"/>
                </a:cubicBezTo>
                <a:cubicBezTo>
                  <a:pt x="4259101" y="30235"/>
                  <a:pt x="4265150" y="17770"/>
                  <a:pt x="4276380" y="12958"/>
                </a:cubicBezTo>
                <a:cubicBezTo>
                  <a:pt x="4296625" y="4282"/>
                  <a:pt x="4319575" y="4319"/>
                  <a:pt x="4341173" y="0"/>
                </a:cubicBezTo>
                <a:cubicBezTo>
                  <a:pt x="4414606" y="4319"/>
                  <a:pt x="4488726" y="2047"/>
                  <a:pt x="4561472" y="12958"/>
                </a:cubicBezTo>
                <a:cubicBezTo>
                  <a:pt x="4627005" y="22787"/>
                  <a:pt x="4588535" y="78894"/>
                  <a:pt x="4626265" y="116621"/>
                </a:cubicBezTo>
                <a:cubicBezTo>
                  <a:pt x="4634904" y="125260"/>
                  <a:pt x="4644551" y="132997"/>
                  <a:pt x="4652183" y="142537"/>
                </a:cubicBezTo>
                <a:cubicBezTo>
                  <a:pt x="4661912" y="154698"/>
                  <a:pt x="4667087" y="170399"/>
                  <a:pt x="4678100" y="181411"/>
                </a:cubicBezTo>
                <a:cubicBezTo>
                  <a:pt x="4689113" y="192423"/>
                  <a:pt x="4704017" y="198688"/>
                  <a:pt x="4716976" y="207327"/>
                </a:cubicBezTo>
                <a:cubicBezTo>
                  <a:pt x="4820644" y="362820"/>
                  <a:pt x="4721297" y="235404"/>
                  <a:pt x="4807687" y="310991"/>
                </a:cubicBezTo>
                <a:cubicBezTo>
                  <a:pt x="4830674" y="331103"/>
                  <a:pt x="4847067" y="358839"/>
                  <a:pt x="4872481" y="375781"/>
                </a:cubicBezTo>
                <a:lnTo>
                  <a:pt x="4950233" y="427613"/>
                </a:lnTo>
                <a:cubicBezTo>
                  <a:pt x="5023667" y="537752"/>
                  <a:pt x="4902718" y="367144"/>
                  <a:pt x="5053903" y="518318"/>
                </a:cubicBezTo>
                <a:cubicBezTo>
                  <a:pt x="5062542" y="526957"/>
                  <a:pt x="5068893" y="538770"/>
                  <a:pt x="5079821" y="544234"/>
                </a:cubicBezTo>
                <a:cubicBezTo>
                  <a:pt x="5104256" y="556451"/>
                  <a:pt x="5157573" y="570150"/>
                  <a:pt x="5157573" y="570150"/>
                </a:cubicBezTo>
                <a:cubicBezTo>
                  <a:pt x="5161967" y="569601"/>
                  <a:pt x="5272459" y="562673"/>
                  <a:pt x="5300119" y="544234"/>
                </a:cubicBezTo>
                <a:cubicBezTo>
                  <a:pt x="5363812" y="501774"/>
                  <a:pt x="5317098" y="514297"/>
                  <a:pt x="5364912" y="466486"/>
                </a:cubicBezTo>
                <a:cubicBezTo>
                  <a:pt x="5375925" y="455474"/>
                  <a:pt x="5390830" y="449209"/>
                  <a:pt x="5403789" y="440570"/>
                </a:cubicBezTo>
                <a:cubicBezTo>
                  <a:pt x="5451304" y="444889"/>
                  <a:pt x="5503099" y="433352"/>
                  <a:pt x="5546335" y="453528"/>
                </a:cubicBezTo>
                <a:cubicBezTo>
                  <a:pt x="5574561" y="466699"/>
                  <a:pt x="5572252" y="513999"/>
                  <a:pt x="5598169" y="531276"/>
                </a:cubicBezTo>
                <a:lnTo>
                  <a:pt x="5714798" y="609024"/>
                </a:lnTo>
                <a:cubicBezTo>
                  <a:pt x="5727757" y="617663"/>
                  <a:pt x="5738565" y="631163"/>
                  <a:pt x="5753674" y="634940"/>
                </a:cubicBezTo>
                <a:cubicBezTo>
                  <a:pt x="5770952" y="639259"/>
                  <a:pt x="5787941" y="644970"/>
                  <a:pt x="5805509" y="647898"/>
                </a:cubicBezTo>
                <a:cubicBezTo>
                  <a:pt x="5865766" y="657940"/>
                  <a:pt x="5927667" y="658999"/>
                  <a:pt x="5986931" y="673814"/>
                </a:cubicBezTo>
                <a:lnTo>
                  <a:pt x="6090601" y="699730"/>
                </a:lnTo>
                <a:cubicBezTo>
                  <a:pt x="6107879" y="704049"/>
                  <a:pt x="6125540" y="707056"/>
                  <a:pt x="6142436" y="712688"/>
                </a:cubicBezTo>
                <a:cubicBezTo>
                  <a:pt x="6198208" y="731278"/>
                  <a:pt x="6168060" y="722333"/>
                  <a:pt x="6233147" y="738604"/>
                </a:cubicBezTo>
                <a:cubicBezTo>
                  <a:pt x="6254745" y="760200"/>
                  <a:pt x="6280998" y="777980"/>
                  <a:pt x="6297941" y="803393"/>
                </a:cubicBezTo>
                <a:cubicBezTo>
                  <a:pt x="6306580" y="816351"/>
                  <a:pt x="6314129" y="830106"/>
                  <a:pt x="6323858" y="842267"/>
                </a:cubicBezTo>
                <a:cubicBezTo>
                  <a:pt x="6344960" y="868643"/>
                  <a:pt x="6359788" y="874858"/>
                  <a:pt x="6388652" y="894099"/>
                </a:cubicBezTo>
                <a:cubicBezTo>
                  <a:pt x="6397291" y="907057"/>
                  <a:pt x="6404840" y="920812"/>
                  <a:pt x="6414569" y="932973"/>
                </a:cubicBezTo>
                <a:cubicBezTo>
                  <a:pt x="6435671" y="959349"/>
                  <a:pt x="6450499" y="965564"/>
                  <a:pt x="6479363" y="984805"/>
                </a:cubicBezTo>
                <a:cubicBezTo>
                  <a:pt x="6488002" y="997763"/>
                  <a:pt x="6493119" y="1013950"/>
                  <a:pt x="6505280" y="1023679"/>
                </a:cubicBezTo>
                <a:cubicBezTo>
                  <a:pt x="6515947" y="1032212"/>
                  <a:pt x="6533228" y="1028442"/>
                  <a:pt x="6544156" y="1036637"/>
                </a:cubicBezTo>
                <a:cubicBezTo>
                  <a:pt x="6568591" y="1054962"/>
                  <a:pt x="6587352" y="1079830"/>
                  <a:pt x="6608950" y="1101426"/>
                </a:cubicBezTo>
                <a:lnTo>
                  <a:pt x="6608950" y="1101426"/>
                </a:lnTo>
                <a:cubicBezTo>
                  <a:pt x="6617589" y="1114384"/>
                  <a:pt x="6627902" y="1126371"/>
                  <a:pt x="6634867" y="1140300"/>
                </a:cubicBezTo>
                <a:cubicBezTo>
                  <a:pt x="6640976" y="1152517"/>
                  <a:pt x="6640798" y="1167462"/>
                  <a:pt x="6647826" y="1179174"/>
                </a:cubicBezTo>
                <a:cubicBezTo>
                  <a:pt x="6654112" y="1189650"/>
                  <a:pt x="6665105" y="1196451"/>
                  <a:pt x="6673744" y="1205090"/>
                </a:cubicBezTo>
                <a:cubicBezTo>
                  <a:pt x="6692360" y="1260939"/>
                  <a:pt x="6698006" y="1274563"/>
                  <a:pt x="6712620" y="1347628"/>
                </a:cubicBezTo>
                <a:cubicBezTo>
                  <a:pt x="6716940" y="1369224"/>
                  <a:pt x="6720237" y="1391051"/>
                  <a:pt x="6725579" y="1412417"/>
                </a:cubicBezTo>
                <a:cubicBezTo>
                  <a:pt x="6728892" y="1425668"/>
                  <a:pt x="6735574" y="1437957"/>
                  <a:pt x="6738537" y="1451291"/>
                </a:cubicBezTo>
                <a:cubicBezTo>
                  <a:pt x="6741140" y="1463006"/>
                  <a:pt x="6754127" y="1560217"/>
                  <a:pt x="6764455" y="1580871"/>
                </a:cubicBezTo>
                <a:cubicBezTo>
                  <a:pt x="6774114" y="1600188"/>
                  <a:pt x="6790372" y="1615426"/>
                  <a:pt x="6803331" y="1632703"/>
                </a:cubicBezTo>
                <a:cubicBezTo>
                  <a:pt x="6832514" y="1720244"/>
                  <a:pt x="6792042" y="1625356"/>
                  <a:pt x="6855166" y="1697493"/>
                </a:cubicBezTo>
                <a:cubicBezTo>
                  <a:pt x="6875677" y="1720933"/>
                  <a:pt x="6907001" y="1775240"/>
                  <a:pt x="6907001" y="1775240"/>
                </a:cubicBezTo>
                <a:cubicBezTo>
                  <a:pt x="6911320" y="1788198"/>
                  <a:pt x="6913325" y="1802174"/>
                  <a:pt x="6919959" y="1814114"/>
                </a:cubicBezTo>
                <a:cubicBezTo>
                  <a:pt x="6935086" y="1841342"/>
                  <a:pt x="6971794" y="1891862"/>
                  <a:pt x="6971794" y="1891862"/>
                </a:cubicBezTo>
                <a:cubicBezTo>
                  <a:pt x="6975946" y="1908471"/>
                  <a:pt x="6988416" y="1963977"/>
                  <a:pt x="6997712" y="1982568"/>
                </a:cubicBezTo>
                <a:cubicBezTo>
                  <a:pt x="7033095" y="2053331"/>
                  <a:pt x="7017047" y="1988667"/>
                  <a:pt x="7036588" y="2060315"/>
                </a:cubicBezTo>
                <a:cubicBezTo>
                  <a:pt x="7085405" y="2239299"/>
                  <a:pt x="7038759" y="2092747"/>
                  <a:pt x="7088423" y="2241727"/>
                </a:cubicBezTo>
                <a:cubicBezTo>
                  <a:pt x="7092743" y="2254685"/>
                  <a:pt x="7093805" y="2269236"/>
                  <a:pt x="7101382" y="2280601"/>
                </a:cubicBezTo>
                <a:cubicBezTo>
                  <a:pt x="7110021" y="2293559"/>
                  <a:pt x="7119572" y="2305953"/>
                  <a:pt x="7127299" y="2319475"/>
                </a:cubicBezTo>
                <a:cubicBezTo>
                  <a:pt x="7136883" y="2336246"/>
                  <a:pt x="7145606" y="2353552"/>
                  <a:pt x="7153216" y="2371306"/>
                </a:cubicBezTo>
                <a:cubicBezTo>
                  <a:pt x="7158597" y="2383861"/>
                  <a:pt x="7158598" y="2398815"/>
                  <a:pt x="7166175" y="2410180"/>
                </a:cubicBezTo>
                <a:cubicBezTo>
                  <a:pt x="7176341" y="2425428"/>
                  <a:pt x="7192092" y="2436096"/>
                  <a:pt x="7205051" y="2449054"/>
                </a:cubicBezTo>
                <a:cubicBezTo>
                  <a:pt x="7229830" y="2523384"/>
                  <a:pt x="7201235" y="2456923"/>
                  <a:pt x="7243928" y="2513844"/>
                </a:cubicBezTo>
                <a:cubicBezTo>
                  <a:pt x="7262617" y="2538762"/>
                  <a:pt x="7273737" y="2569568"/>
                  <a:pt x="7295762" y="2591592"/>
                </a:cubicBezTo>
                <a:cubicBezTo>
                  <a:pt x="7317360" y="2613189"/>
                  <a:pt x="7343613" y="2630969"/>
                  <a:pt x="7360556" y="2656382"/>
                </a:cubicBezTo>
                <a:cubicBezTo>
                  <a:pt x="7395113" y="2708213"/>
                  <a:pt x="7373515" y="2686617"/>
                  <a:pt x="7425350" y="2721171"/>
                </a:cubicBezTo>
                <a:cubicBezTo>
                  <a:pt x="7442628" y="2747087"/>
                  <a:pt x="7471076" y="2768376"/>
                  <a:pt x="7477185" y="2798919"/>
                </a:cubicBezTo>
                <a:cubicBezTo>
                  <a:pt x="7484140" y="2833694"/>
                  <a:pt x="7497269" y="2913271"/>
                  <a:pt x="7516061" y="2941457"/>
                </a:cubicBezTo>
                <a:lnTo>
                  <a:pt x="7567896" y="3019204"/>
                </a:lnTo>
                <a:cubicBezTo>
                  <a:pt x="7576535" y="3032162"/>
                  <a:pt x="7588029" y="3043618"/>
                  <a:pt x="7593813" y="3058078"/>
                </a:cubicBezTo>
                <a:cubicBezTo>
                  <a:pt x="7602452" y="3079675"/>
                  <a:pt x="7611563" y="3101089"/>
                  <a:pt x="7619731" y="3122868"/>
                </a:cubicBezTo>
                <a:cubicBezTo>
                  <a:pt x="7624527" y="3135657"/>
                  <a:pt x="7624493" y="3150815"/>
                  <a:pt x="7632689" y="3161742"/>
                </a:cubicBezTo>
                <a:cubicBezTo>
                  <a:pt x="7679761" y="3224501"/>
                  <a:pt x="7690012" y="3222797"/>
                  <a:pt x="7749318" y="3252448"/>
                </a:cubicBezTo>
                <a:cubicBezTo>
                  <a:pt x="7762277" y="3269725"/>
                  <a:pt x="7772052" y="3289931"/>
                  <a:pt x="7788194" y="3304279"/>
                </a:cubicBezTo>
                <a:cubicBezTo>
                  <a:pt x="7858744" y="3366986"/>
                  <a:pt x="7857129" y="3333669"/>
                  <a:pt x="7904822" y="3394985"/>
                </a:cubicBezTo>
                <a:cubicBezTo>
                  <a:pt x="7923946" y="3419571"/>
                  <a:pt x="7939379" y="3446817"/>
                  <a:pt x="7956657" y="3472733"/>
                </a:cubicBezTo>
                <a:lnTo>
                  <a:pt x="7982575" y="3511607"/>
                </a:lnTo>
                <a:cubicBezTo>
                  <a:pt x="7991214" y="3524565"/>
                  <a:pt x="7997479" y="3539469"/>
                  <a:pt x="8008492" y="3550481"/>
                </a:cubicBezTo>
                <a:cubicBezTo>
                  <a:pt x="8039194" y="3581180"/>
                  <a:pt x="8068203" y="3613576"/>
                  <a:pt x="8112162" y="3628228"/>
                </a:cubicBezTo>
                <a:cubicBezTo>
                  <a:pt x="8125121" y="3632547"/>
                  <a:pt x="8138483" y="3635805"/>
                  <a:pt x="8151038" y="3641186"/>
                </a:cubicBezTo>
                <a:cubicBezTo>
                  <a:pt x="8310071" y="3709339"/>
                  <a:pt x="8111606" y="3627950"/>
                  <a:pt x="8241749" y="3693018"/>
                </a:cubicBezTo>
                <a:cubicBezTo>
                  <a:pt x="8253967" y="3699126"/>
                  <a:pt x="8267666" y="3701657"/>
                  <a:pt x="8280625" y="3705976"/>
                </a:cubicBezTo>
                <a:lnTo>
                  <a:pt x="8345419" y="3770766"/>
                </a:lnTo>
                <a:cubicBezTo>
                  <a:pt x="8354058" y="3779405"/>
                  <a:pt x="8364560" y="3786517"/>
                  <a:pt x="8371337" y="3796682"/>
                </a:cubicBezTo>
                <a:cubicBezTo>
                  <a:pt x="8379976" y="3809640"/>
                  <a:pt x="8384296" y="3826918"/>
                  <a:pt x="8397254" y="3835556"/>
                </a:cubicBezTo>
                <a:cubicBezTo>
                  <a:pt x="8412073" y="3845435"/>
                  <a:pt x="8431811" y="3844195"/>
                  <a:pt x="8449089" y="3848514"/>
                </a:cubicBezTo>
                <a:cubicBezTo>
                  <a:pt x="8462048" y="3857153"/>
                  <a:pt x="8473733" y="3868105"/>
                  <a:pt x="8487965" y="3874430"/>
                </a:cubicBezTo>
                <a:cubicBezTo>
                  <a:pt x="8512930" y="3885525"/>
                  <a:pt x="8542986" y="3885193"/>
                  <a:pt x="8565717" y="3900346"/>
                </a:cubicBezTo>
                <a:lnTo>
                  <a:pt x="8643470" y="3952177"/>
                </a:lnTo>
                <a:cubicBezTo>
                  <a:pt x="8656429" y="3960816"/>
                  <a:pt x="8667571" y="3973168"/>
                  <a:pt x="8682346" y="3978093"/>
                </a:cubicBezTo>
                <a:cubicBezTo>
                  <a:pt x="8695305" y="3982412"/>
                  <a:pt x="8709004" y="3984943"/>
                  <a:pt x="8721222" y="3991051"/>
                </a:cubicBezTo>
                <a:cubicBezTo>
                  <a:pt x="8735152" y="3998016"/>
                  <a:pt x="8746743" y="4008955"/>
                  <a:pt x="8760098" y="4016967"/>
                </a:cubicBezTo>
                <a:cubicBezTo>
                  <a:pt x="8768381" y="4021936"/>
                  <a:pt x="8777377" y="4025606"/>
                  <a:pt x="8786016" y="4029925"/>
                </a:cubicBez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Diagonal Stripe 11">
            <a:extLst>
              <a:ext uri="{FF2B5EF4-FFF2-40B4-BE49-F238E27FC236}">
                <a16:creationId xmlns:a16="http://schemas.microsoft.com/office/drawing/2014/main" id="{3A7AB979-2BC0-EC48-9F89-BED8967FFFBD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AE3BE8-DC66-414D-8952-92683578735F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3</a:t>
            </a:r>
          </a:p>
        </p:txBody>
      </p:sp>
    </p:spTree>
    <p:extLst>
      <p:ext uri="{BB962C8B-B14F-4D97-AF65-F5344CB8AC3E}">
        <p14:creationId xmlns:p14="http://schemas.microsoft.com/office/powerpoint/2010/main" val="1352013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306" name="Picture 2" descr="Dec-24-Gno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86082" y="777876"/>
            <a:ext cx="9181919" cy="6080125"/>
          </a:xfrm>
          <a:prstGeom prst="rect">
            <a:avLst/>
          </a:prstGeom>
          <a:noFill/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286000" y="152401"/>
            <a:ext cx="7772400" cy="52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Generic View of Public Internet Traffic – 12/24/04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191000" y="783336"/>
            <a:ext cx="3810000" cy="283464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8991600" y="838200"/>
            <a:ext cx="1600200" cy="12192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752600" y="1414046"/>
            <a:ext cx="161114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Expected Profile 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752600" y="3242846"/>
            <a:ext cx="16390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Observed Actual </a:t>
            </a: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3581400" y="3429000"/>
            <a:ext cx="6096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>
            <a:off x="3581400" y="1642646"/>
            <a:ext cx="19050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Diagonal Stripe 10">
            <a:extLst>
              <a:ext uri="{FF2B5EF4-FFF2-40B4-BE49-F238E27FC236}">
                <a16:creationId xmlns:a16="http://schemas.microsoft.com/office/drawing/2014/main" id="{A13F0722-6811-3240-B649-B3BE2392E94D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85E76F-147F-AF4D-8EFD-6112E2C1B8BD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3</a:t>
            </a:r>
          </a:p>
        </p:txBody>
      </p:sp>
    </p:spTree>
    <p:extLst>
      <p:ext uri="{BB962C8B-B14F-4D97-AF65-F5344CB8AC3E}">
        <p14:creationId xmlns:p14="http://schemas.microsoft.com/office/powerpoint/2010/main" val="558795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330" name="Picture 2" descr="Dec-25-Gno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9822" y="762000"/>
            <a:ext cx="9168178" cy="6096000"/>
          </a:xfrm>
          <a:prstGeom prst="rect">
            <a:avLst/>
          </a:prstGeom>
          <a:noFill/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286000" y="152401"/>
            <a:ext cx="7772400" cy="52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Generic View of Public Internet Traffic – 12/25/04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191000" y="783336"/>
            <a:ext cx="3810000" cy="283464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8991600" y="838200"/>
            <a:ext cx="1600200" cy="12192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752600" y="1414046"/>
            <a:ext cx="161114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Expected Profile 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752600" y="3242846"/>
            <a:ext cx="16390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Observed Actual </a:t>
            </a: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3581400" y="3429000"/>
            <a:ext cx="6096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>
            <a:off x="3581400" y="1642646"/>
            <a:ext cx="19050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Diagonal Stripe 10">
            <a:extLst>
              <a:ext uri="{FF2B5EF4-FFF2-40B4-BE49-F238E27FC236}">
                <a16:creationId xmlns:a16="http://schemas.microsoft.com/office/drawing/2014/main" id="{DC8E1C70-9928-9D4B-A348-B589FC9195A2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F4883F-A4CB-DD46-897A-D3697D4B516D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3</a:t>
            </a:r>
          </a:p>
        </p:txBody>
      </p:sp>
    </p:spTree>
    <p:extLst>
      <p:ext uri="{BB962C8B-B14F-4D97-AF65-F5344CB8AC3E}">
        <p14:creationId xmlns:p14="http://schemas.microsoft.com/office/powerpoint/2010/main" val="2152255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514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t="7246"/>
          <a:stretch/>
        </p:blipFill>
        <p:spPr bwMode="auto">
          <a:xfrm>
            <a:off x="1600200" y="1371600"/>
            <a:ext cx="89154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76515" name="Text Box 3"/>
          <p:cNvSpPr txBox="1">
            <a:spLocks noChangeArrowheads="1"/>
          </p:cNvSpPr>
          <p:nvPr/>
        </p:nvSpPr>
        <p:spPr bwMode="auto">
          <a:xfrm>
            <a:off x="5050726" y="1756549"/>
            <a:ext cx="274806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Start of Slammer Worm </a:t>
            </a:r>
          </a:p>
          <a:p>
            <a:pPr algn="ctr"/>
            <a:r>
              <a:rPr lang="en-US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(UDP Port 1434)</a:t>
            </a:r>
          </a:p>
        </p:txBody>
      </p:sp>
      <p:sp>
        <p:nvSpPr>
          <p:cNvPr id="576516" name="Line 4"/>
          <p:cNvSpPr>
            <a:spLocks noChangeShapeType="1"/>
          </p:cNvSpPr>
          <p:nvPr/>
        </p:nvSpPr>
        <p:spPr bwMode="auto">
          <a:xfrm flipV="1">
            <a:off x="4267200" y="2149475"/>
            <a:ext cx="60960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6517" name="Rectangle 5"/>
          <p:cNvSpPr>
            <a:spLocks noChangeArrowheads="1"/>
          </p:cNvSpPr>
          <p:nvPr/>
        </p:nvSpPr>
        <p:spPr bwMode="auto">
          <a:xfrm>
            <a:off x="1371600" y="15764"/>
            <a:ext cx="9448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Internet View of Slammer Worm </a:t>
            </a:r>
            <a:r>
              <a:rPr lang="mr-IN" sz="2800" b="1" dirty="0">
                <a:latin typeface="Calibri" panose="020F0502020204030204" pitchFamily="34" charset="0"/>
              </a:rPr>
              <a:t>–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UDP Port 1434: 01/25/03</a:t>
            </a:r>
            <a:endParaRPr lang="en-US" sz="2800" b="1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Diagonal Stripe 5">
            <a:extLst>
              <a:ext uri="{FF2B5EF4-FFF2-40B4-BE49-F238E27FC236}">
                <a16:creationId xmlns:a16="http://schemas.microsoft.com/office/drawing/2014/main" id="{518A334F-160F-C24B-BA86-F11A1DBF93D7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BE3515-78B1-FF48-AFEC-E879FBD19210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3</a:t>
            </a:r>
          </a:p>
        </p:txBody>
      </p:sp>
    </p:spTree>
    <p:extLst>
      <p:ext uri="{BB962C8B-B14F-4D97-AF65-F5344CB8AC3E}">
        <p14:creationId xmlns:p14="http://schemas.microsoft.com/office/powerpoint/2010/main" val="4265754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538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t="7635" b="5377"/>
          <a:stretch/>
        </p:blipFill>
        <p:spPr bwMode="auto">
          <a:xfrm>
            <a:off x="1524000" y="1219200"/>
            <a:ext cx="9086850" cy="4648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577539" name="Rectangle 3"/>
          <p:cNvSpPr>
            <a:spLocks noChangeArrowheads="1"/>
          </p:cNvSpPr>
          <p:nvPr/>
        </p:nvSpPr>
        <p:spPr bwMode="auto">
          <a:xfrm>
            <a:off x="1600200" y="30217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Internet View of Slammer Worm – 01/03/03 – 01/25/03</a:t>
            </a:r>
            <a:endParaRPr lang="en-US" sz="2800" b="1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7546" name="Line 10"/>
          <p:cNvSpPr>
            <a:spLocks noChangeShapeType="1"/>
          </p:cNvSpPr>
          <p:nvPr/>
        </p:nvSpPr>
        <p:spPr bwMode="auto">
          <a:xfrm>
            <a:off x="1828800" y="3549650"/>
            <a:ext cx="8610600" cy="0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7547" name="Line 11"/>
          <p:cNvSpPr>
            <a:spLocks noChangeShapeType="1"/>
          </p:cNvSpPr>
          <p:nvPr/>
        </p:nvSpPr>
        <p:spPr bwMode="auto">
          <a:xfrm>
            <a:off x="1828800" y="4768850"/>
            <a:ext cx="8610600" cy="0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7548" name="Line 12"/>
          <p:cNvSpPr>
            <a:spLocks noChangeShapeType="1"/>
          </p:cNvSpPr>
          <p:nvPr/>
        </p:nvSpPr>
        <p:spPr bwMode="auto">
          <a:xfrm>
            <a:off x="1981200" y="3549650"/>
            <a:ext cx="0" cy="1219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Diagonal Stripe 6">
            <a:extLst>
              <a:ext uri="{FF2B5EF4-FFF2-40B4-BE49-F238E27FC236}">
                <a16:creationId xmlns:a16="http://schemas.microsoft.com/office/drawing/2014/main" id="{8277CB67-51A9-514F-9196-7775CAB3089B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B35329-04AA-284C-B1E0-E500B1603EB9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3</a:t>
            </a:r>
          </a:p>
        </p:txBody>
      </p:sp>
    </p:spTree>
    <p:extLst>
      <p:ext uri="{BB962C8B-B14F-4D97-AF65-F5344CB8AC3E}">
        <p14:creationId xmlns:p14="http://schemas.microsoft.com/office/powerpoint/2010/main" val="719684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8"/>
          <a:stretch/>
        </p:blipFill>
        <p:spPr>
          <a:xfrm>
            <a:off x="1828800" y="1056640"/>
            <a:ext cx="8229600" cy="5801360"/>
          </a:xfrm>
          <a:prstGeom prst="rect">
            <a:avLst/>
          </a:prstGeom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105025" y="228600"/>
            <a:ext cx="7899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Sharp Spike from Blaster Worm – 8/11/03</a:t>
            </a:r>
          </a:p>
        </p:txBody>
      </p:sp>
      <p:sp>
        <p:nvSpPr>
          <p:cNvPr id="4" name="Diagonal Stripe 3">
            <a:extLst>
              <a:ext uri="{FF2B5EF4-FFF2-40B4-BE49-F238E27FC236}">
                <a16:creationId xmlns:a16="http://schemas.microsoft.com/office/drawing/2014/main" id="{A35A8579-0041-AA49-8377-3C9863904F19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C67B3-D261-8E4C-8CF5-C93991994654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3</a:t>
            </a:r>
          </a:p>
        </p:txBody>
      </p:sp>
    </p:spTree>
    <p:extLst>
      <p:ext uri="{BB962C8B-B14F-4D97-AF65-F5344CB8AC3E}">
        <p14:creationId xmlns:p14="http://schemas.microsoft.com/office/powerpoint/2010/main" val="2604534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01"/>
          <a:stretch/>
        </p:blipFill>
        <p:spPr>
          <a:xfrm>
            <a:off x="2108200" y="1066800"/>
            <a:ext cx="8178800" cy="5410200"/>
          </a:xfrm>
          <a:prstGeom prst="rect">
            <a:avLst/>
          </a:prstGeom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105025" y="228600"/>
            <a:ext cx="7899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Sharp Spike from Blaster Worm – 8/11/03</a:t>
            </a:r>
          </a:p>
        </p:txBody>
      </p:sp>
      <p:sp>
        <p:nvSpPr>
          <p:cNvPr id="4" name="Diagonal Stripe 3">
            <a:extLst>
              <a:ext uri="{FF2B5EF4-FFF2-40B4-BE49-F238E27FC236}">
                <a16:creationId xmlns:a16="http://schemas.microsoft.com/office/drawing/2014/main" id="{0FE0199A-510D-6E4E-B555-75B8BBB78005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486E04-1BF1-1847-A6AE-AAA1DE8E8A9E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3</a:t>
            </a:r>
          </a:p>
        </p:txBody>
      </p:sp>
    </p:spTree>
    <p:extLst>
      <p:ext uri="{BB962C8B-B14F-4D97-AF65-F5344CB8AC3E}">
        <p14:creationId xmlns:p14="http://schemas.microsoft.com/office/powerpoint/2010/main" val="139326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22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t="8734" b="4278"/>
          <a:stretch/>
        </p:blipFill>
        <p:spPr bwMode="auto">
          <a:xfrm>
            <a:off x="1524000" y="1295400"/>
            <a:ext cx="9086850" cy="4648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593923" name="Rectangle 3"/>
          <p:cNvSpPr>
            <a:spLocks noChangeArrowheads="1"/>
          </p:cNvSpPr>
          <p:nvPr/>
        </p:nvSpPr>
        <p:spPr bwMode="auto">
          <a:xfrm>
            <a:off x="2105025" y="228600"/>
            <a:ext cx="7899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Internet View of TCP 135 </a:t>
            </a:r>
            <a:r>
              <a:rPr lang="mr-IN" sz="2800" b="1" dirty="0">
                <a:latin typeface="Calibri" panose="020F0502020204030204" pitchFamily="34" charset="0"/>
              </a:rPr>
              <a:t>–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Blaster Worm </a:t>
            </a:r>
            <a:r>
              <a:rPr lang="mr-IN" sz="2800" b="1" dirty="0">
                <a:latin typeface="Calibri" panose="020F0502020204030204" pitchFamily="34" charset="0"/>
              </a:rPr>
              <a:t>–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2003 </a:t>
            </a:r>
          </a:p>
        </p:txBody>
      </p:sp>
      <p:sp>
        <p:nvSpPr>
          <p:cNvPr id="4" name="Diagonal Stripe 3">
            <a:extLst>
              <a:ext uri="{FF2B5EF4-FFF2-40B4-BE49-F238E27FC236}">
                <a16:creationId xmlns:a16="http://schemas.microsoft.com/office/drawing/2014/main" id="{6CF8214E-0969-0848-A597-7E709127D0AC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327790-DD57-8344-A5A7-47BC9C810F09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3</a:t>
            </a:r>
          </a:p>
        </p:txBody>
      </p:sp>
    </p:spTree>
    <p:extLst>
      <p:ext uri="{BB962C8B-B14F-4D97-AF65-F5344CB8AC3E}">
        <p14:creationId xmlns:p14="http://schemas.microsoft.com/office/powerpoint/2010/main" val="3078994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946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t="10161" b="4278"/>
          <a:stretch/>
        </p:blipFill>
        <p:spPr bwMode="auto">
          <a:xfrm>
            <a:off x="1524000" y="1447800"/>
            <a:ext cx="9086850" cy="45720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594950" name="Rectangle 6"/>
          <p:cNvSpPr>
            <a:spLocks noChangeArrowheads="1"/>
          </p:cNvSpPr>
          <p:nvPr/>
        </p:nvSpPr>
        <p:spPr bwMode="auto">
          <a:xfrm>
            <a:off x="1676400" y="228600"/>
            <a:ext cx="8839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Deeper Internet View of TCP 135 Activity </a:t>
            </a:r>
            <a:r>
              <a:rPr lang="mr-IN" sz="2800" b="1" dirty="0">
                <a:latin typeface="Calibri" panose="020F0502020204030204" pitchFamily="34" charset="0"/>
              </a:rPr>
              <a:t>–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Blaster Worm </a:t>
            </a:r>
          </a:p>
        </p:txBody>
      </p:sp>
      <p:sp>
        <p:nvSpPr>
          <p:cNvPr id="4" name="Diagonal Stripe 3">
            <a:extLst>
              <a:ext uri="{FF2B5EF4-FFF2-40B4-BE49-F238E27FC236}">
                <a16:creationId xmlns:a16="http://schemas.microsoft.com/office/drawing/2014/main" id="{CE867BA7-3122-964D-9AF4-ED872F14F2BF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F7B1A0-0411-A048-96BB-8573A19AC0E2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3</a:t>
            </a:r>
          </a:p>
        </p:txBody>
      </p:sp>
    </p:spTree>
    <p:extLst>
      <p:ext uri="{BB962C8B-B14F-4D97-AF65-F5344CB8AC3E}">
        <p14:creationId xmlns:p14="http://schemas.microsoft.com/office/powerpoint/2010/main" val="209668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2615677" y="2667000"/>
            <a:ext cx="194399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4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 sz="4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 sz="4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 sz="4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 sz="4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400" b="0" dirty="0">
                <a:latin typeface="Arial" charset="0"/>
              </a:rPr>
              <a:t>Normal Pattern of </a:t>
            </a:r>
          </a:p>
          <a:p>
            <a:pPr algn="ctr" eaLnBrk="1" hangingPunct="1">
              <a:defRPr/>
            </a:pPr>
            <a:r>
              <a:rPr lang="en-US" sz="1400" b="0" dirty="0">
                <a:latin typeface="Arial" charset="0"/>
              </a:rPr>
              <a:t>Use for ICMP 8 Traffic</a:t>
            </a:r>
          </a:p>
        </p:txBody>
      </p:sp>
      <p:sp>
        <p:nvSpPr>
          <p:cNvPr id="4102" name="Line 6"/>
          <p:cNvSpPr>
            <a:spLocks noChangeShapeType="1"/>
          </p:cNvSpPr>
          <p:nvPr/>
        </p:nvSpPr>
        <p:spPr bwMode="auto">
          <a:xfrm flipH="1">
            <a:off x="3500806" y="3226316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104" name="Text Box 8"/>
          <p:cNvSpPr txBox="1">
            <a:spLocks noChangeArrowheads="1"/>
          </p:cNvSpPr>
          <p:nvPr/>
        </p:nvSpPr>
        <p:spPr bwMode="auto">
          <a:xfrm>
            <a:off x="5389519" y="2078931"/>
            <a:ext cx="161775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4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 sz="4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 sz="4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 sz="4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 sz="4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400" b="0" dirty="0">
                <a:latin typeface="Arial" charset="0"/>
              </a:rPr>
              <a:t> First Evidence of </a:t>
            </a:r>
          </a:p>
          <a:p>
            <a:pPr algn="ctr" eaLnBrk="1" hangingPunct="1">
              <a:defRPr/>
            </a:pPr>
            <a:r>
              <a:rPr lang="en-US" sz="1400" b="0" dirty="0">
                <a:latin typeface="Arial" charset="0"/>
              </a:rPr>
              <a:t> Worm Detected</a:t>
            </a:r>
          </a:p>
          <a:p>
            <a:pPr algn="ctr" eaLnBrk="1" hangingPunct="1">
              <a:defRPr/>
            </a:pPr>
            <a:r>
              <a:rPr lang="en-US" sz="1400" b="0" dirty="0">
                <a:latin typeface="Arial" charset="0"/>
              </a:rPr>
              <a:t>by Global ISPs</a:t>
            </a:r>
          </a:p>
          <a:p>
            <a:pPr algn="ctr" eaLnBrk="1" hangingPunct="1">
              <a:defRPr/>
            </a:pPr>
            <a:r>
              <a:rPr lang="en-US" sz="1400" b="0" dirty="0">
                <a:latin typeface="Arial" charset="0"/>
              </a:rPr>
              <a:t>(8/17/03)</a:t>
            </a:r>
          </a:p>
        </p:txBody>
      </p:sp>
      <p:sp>
        <p:nvSpPr>
          <p:cNvPr id="4105" name="Line 9"/>
          <p:cNvSpPr>
            <a:spLocks noChangeShapeType="1"/>
          </p:cNvSpPr>
          <p:nvPr/>
        </p:nvSpPr>
        <p:spPr bwMode="auto">
          <a:xfrm flipH="1">
            <a:off x="4495800" y="2895600"/>
            <a:ext cx="1219200" cy="1447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106" name="Text Box 10"/>
          <p:cNvSpPr txBox="1">
            <a:spLocks noChangeArrowheads="1"/>
          </p:cNvSpPr>
          <p:nvPr/>
        </p:nvSpPr>
        <p:spPr bwMode="auto">
          <a:xfrm>
            <a:off x="7703163" y="1952626"/>
            <a:ext cx="1478327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4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 sz="4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 sz="4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 sz="4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 sz="4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400" b="0">
                <a:latin typeface="Arial" charset="0"/>
              </a:rPr>
              <a:t> Evidence of </a:t>
            </a:r>
          </a:p>
          <a:p>
            <a:pPr algn="ctr" eaLnBrk="1" hangingPunct="1">
              <a:defRPr/>
            </a:pPr>
            <a:r>
              <a:rPr lang="en-US" sz="1400" b="0">
                <a:latin typeface="Arial" charset="0"/>
              </a:rPr>
              <a:t> Worm Ramping</a:t>
            </a:r>
          </a:p>
          <a:p>
            <a:pPr algn="ctr" eaLnBrk="1" hangingPunct="1">
              <a:defRPr/>
            </a:pPr>
            <a:r>
              <a:rPr lang="en-US" sz="1400" b="0">
                <a:latin typeface="Arial" charset="0"/>
              </a:rPr>
              <a:t>Up and Up</a:t>
            </a:r>
          </a:p>
          <a:p>
            <a:pPr algn="ctr" eaLnBrk="1" hangingPunct="1">
              <a:defRPr/>
            </a:pPr>
            <a:r>
              <a:rPr lang="en-US" sz="1400" b="0">
                <a:latin typeface="Arial" charset="0"/>
              </a:rPr>
              <a:t>(8/18 – 8/19)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883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  <a:cs typeface="Calibri" panose="020F0502020204030204" pitchFamily="34" charset="0"/>
              </a:rPr>
              <a:t>Nachi Worm of 2003 </a:t>
            </a:r>
          </a:p>
        </p:txBody>
      </p:sp>
      <p:sp>
        <p:nvSpPr>
          <p:cNvPr id="14" name="Line 6"/>
          <p:cNvSpPr>
            <a:spLocks noChangeShapeType="1"/>
          </p:cNvSpPr>
          <p:nvPr/>
        </p:nvSpPr>
        <p:spPr bwMode="auto">
          <a:xfrm flipH="1">
            <a:off x="3133034" y="3226316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" name="Line 6"/>
          <p:cNvSpPr>
            <a:spLocks noChangeShapeType="1"/>
          </p:cNvSpPr>
          <p:nvPr/>
        </p:nvSpPr>
        <p:spPr bwMode="auto">
          <a:xfrm flipH="1">
            <a:off x="3868577" y="3226316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2638451" y="2177467"/>
            <a:ext cx="7599571" cy="2209315"/>
          </a:xfrm>
          <a:custGeom>
            <a:avLst/>
            <a:gdLst>
              <a:gd name="connsiteX0" fmla="*/ 0 w 7599571"/>
              <a:gd name="connsiteY0" fmla="*/ 2189366 h 2209315"/>
              <a:gd name="connsiteX1" fmla="*/ 2643580 w 7599571"/>
              <a:gd name="connsiteY1" fmla="*/ 2189366 h 2209315"/>
              <a:gd name="connsiteX2" fmla="*/ 3161929 w 7599571"/>
              <a:gd name="connsiteY2" fmla="*/ 1982039 h 2209315"/>
              <a:gd name="connsiteX3" fmla="*/ 3498856 w 7599571"/>
              <a:gd name="connsiteY3" fmla="*/ 2007955 h 2209315"/>
              <a:gd name="connsiteX4" fmla="*/ 4963192 w 7599571"/>
              <a:gd name="connsiteY4" fmla="*/ 1100898 h 2209315"/>
              <a:gd name="connsiteX5" fmla="*/ 5248284 w 7599571"/>
              <a:gd name="connsiteY5" fmla="*/ 1100898 h 2209315"/>
              <a:gd name="connsiteX6" fmla="*/ 5805509 w 7599571"/>
              <a:gd name="connsiteY6" fmla="*/ 789907 h 2209315"/>
              <a:gd name="connsiteX7" fmla="*/ 6090601 w 7599571"/>
              <a:gd name="connsiteY7" fmla="*/ 893570 h 2209315"/>
              <a:gd name="connsiteX8" fmla="*/ 6284982 w 7599571"/>
              <a:gd name="connsiteY8" fmla="*/ 828781 h 2209315"/>
              <a:gd name="connsiteX9" fmla="*/ 6531197 w 7599571"/>
              <a:gd name="connsiteY9" fmla="*/ 919486 h 2209315"/>
              <a:gd name="connsiteX10" fmla="*/ 6984753 w 7599571"/>
              <a:gd name="connsiteY10" fmla="*/ 699201 h 2209315"/>
              <a:gd name="connsiteX11" fmla="*/ 7140258 w 7599571"/>
              <a:gd name="connsiteY11" fmla="*/ 725117 h 2209315"/>
              <a:gd name="connsiteX12" fmla="*/ 7567895 w 7599571"/>
              <a:gd name="connsiteY12" fmla="*/ 64261 h 2209315"/>
              <a:gd name="connsiteX13" fmla="*/ 7567895 w 7599571"/>
              <a:gd name="connsiteY13" fmla="*/ 25387 h 2209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599571" h="2209315">
                <a:moveTo>
                  <a:pt x="0" y="2189366"/>
                </a:moveTo>
                <a:cubicBezTo>
                  <a:pt x="1058296" y="2206643"/>
                  <a:pt x="2116592" y="2223920"/>
                  <a:pt x="2643580" y="2189366"/>
                </a:cubicBezTo>
                <a:cubicBezTo>
                  <a:pt x="3170568" y="2154812"/>
                  <a:pt x="3019383" y="2012274"/>
                  <a:pt x="3161929" y="1982039"/>
                </a:cubicBezTo>
                <a:cubicBezTo>
                  <a:pt x="3304475" y="1951804"/>
                  <a:pt x="3198646" y="2154812"/>
                  <a:pt x="3498856" y="2007955"/>
                </a:cubicBezTo>
                <a:cubicBezTo>
                  <a:pt x="3799066" y="1861098"/>
                  <a:pt x="4671621" y="1252074"/>
                  <a:pt x="4963192" y="1100898"/>
                </a:cubicBezTo>
                <a:cubicBezTo>
                  <a:pt x="5254763" y="949722"/>
                  <a:pt x="5107898" y="1152730"/>
                  <a:pt x="5248284" y="1100898"/>
                </a:cubicBezTo>
                <a:cubicBezTo>
                  <a:pt x="5388670" y="1049066"/>
                  <a:pt x="5665123" y="824462"/>
                  <a:pt x="5805509" y="789907"/>
                </a:cubicBezTo>
                <a:cubicBezTo>
                  <a:pt x="5945895" y="755352"/>
                  <a:pt x="6010689" y="887091"/>
                  <a:pt x="6090601" y="893570"/>
                </a:cubicBezTo>
                <a:cubicBezTo>
                  <a:pt x="6170513" y="900049"/>
                  <a:pt x="6211549" y="824462"/>
                  <a:pt x="6284982" y="828781"/>
                </a:cubicBezTo>
                <a:cubicBezTo>
                  <a:pt x="6358415" y="833100"/>
                  <a:pt x="6414569" y="941083"/>
                  <a:pt x="6531197" y="919486"/>
                </a:cubicBezTo>
                <a:cubicBezTo>
                  <a:pt x="6647825" y="897889"/>
                  <a:pt x="6883243" y="731596"/>
                  <a:pt x="6984753" y="699201"/>
                </a:cubicBezTo>
                <a:cubicBezTo>
                  <a:pt x="7086263" y="666806"/>
                  <a:pt x="7043068" y="830940"/>
                  <a:pt x="7140258" y="725117"/>
                </a:cubicBezTo>
                <a:cubicBezTo>
                  <a:pt x="7237448" y="619294"/>
                  <a:pt x="7496622" y="180883"/>
                  <a:pt x="7567895" y="64261"/>
                </a:cubicBezTo>
                <a:cubicBezTo>
                  <a:pt x="7639168" y="-52361"/>
                  <a:pt x="7567895" y="25387"/>
                  <a:pt x="7567895" y="25387"/>
                </a:cubicBezTo>
              </a:path>
            </a:pathLst>
          </a:cu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638450" y="4386781"/>
            <a:ext cx="7572350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2635342" y="2034929"/>
            <a:ext cx="0" cy="2361715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30221" y="2083648"/>
            <a:ext cx="5137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Flows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75959" y="4428458"/>
            <a:ext cx="673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08/17/03</a:t>
            </a:r>
          </a:p>
          <a:p>
            <a:r>
              <a:rPr lang="en-US" sz="1000" dirty="0"/>
              <a:t>12:00PM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322315" y="4428458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08/18/03</a:t>
            </a:r>
          </a:p>
          <a:p>
            <a:r>
              <a:rPr lang="en-US" sz="1000" dirty="0"/>
              <a:t>12:00AM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20509" y="4428458"/>
            <a:ext cx="673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08/18/03</a:t>
            </a:r>
          </a:p>
          <a:p>
            <a:r>
              <a:rPr lang="en-US" sz="1000" dirty="0"/>
              <a:t>12:00PM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53906" y="4428458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08/19/03</a:t>
            </a:r>
          </a:p>
          <a:p>
            <a:r>
              <a:rPr lang="en-US" sz="1000" dirty="0"/>
              <a:t>12:00AM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600264" y="4428458"/>
            <a:ext cx="673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08/19/03</a:t>
            </a:r>
          </a:p>
          <a:p>
            <a:r>
              <a:rPr lang="en-US" sz="1000" dirty="0"/>
              <a:t>12:00PM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04574" y="258850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High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104574" y="3330489"/>
            <a:ext cx="6247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Medium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104574" y="4072478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Low</a:t>
            </a:r>
          </a:p>
        </p:txBody>
      </p:sp>
      <p:sp>
        <p:nvSpPr>
          <p:cNvPr id="9" name="Oval 8"/>
          <p:cNvSpPr/>
          <p:nvPr/>
        </p:nvSpPr>
        <p:spPr>
          <a:xfrm>
            <a:off x="4219416" y="3848515"/>
            <a:ext cx="1425460" cy="1049593"/>
          </a:xfrm>
          <a:prstGeom prst="ellipse">
            <a:avLst/>
          </a:prstGeom>
          <a:noFill/>
          <a:ln w="9525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iagonal Stripe 24">
            <a:extLst>
              <a:ext uri="{FF2B5EF4-FFF2-40B4-BE49-F238E27FC236}">
                <a16:creationId xmlns:a16="http://schemas.microsoft.com/office/drawing/2014/main" id="{946D7FC8-6638-DA47-ADBF-51EE0CCE4B9C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6EE27E-A01A-D14E-B6D7-6E0F0C6ACAD2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3</a:t>
            </a:r>
          </a:p>
        </p:txBody>
      </p:sp>
    </p:spTree>
    <p:extLst>
      <p:ext uri="{BB962C8B-B14F-4D97-AF65-F5344CB8AC3E}">
        <p14:creationId xmlns:p14="http://schemas.microsoft.com/office/powerpoint/2010/main" val="3322047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869D92-D5FA-0345-9C72-F2B1930CC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70" y="22347"/>
            <a:ext cx="11600329" cy="42845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BBD609-44ED-754A-ACAE-4A80A8E61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986" y="3447345"/>
            <a:ext cx="8218312" cy="3325805"/>
          </a:xfrm>
          <a:prstGeom prst="rect">
            <a:avLst/>
          </a:prstGeom>
        </p:spPr>
      </p:pic>
      <p:sp>
        <p:nvSpPr>
          <p:cNvPr id="4" name="Diagonal Stripe 3">
            <a:extLst>
              <a:ext uri="{FF2B5EF4-FFF2-40B4-BE49-F238E27FC236}">
                <a16:creationId xmlns:a16="http://schemas.microsoft.com/office/drawing/2014/main" id="{CDA1FB22-CEA6-174C-8CA7-7A333695B8E3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273654-1265-144A-BF87-827CF1674447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3</a:t>
            </a:r>
          </a:p>
        </p:txBody>
      </p:sp>
    </p:spTree>
    <p:extLst>
      <p:ext uri="{BB962C8B-B14F-4D97-AF65-F5344CB8AC3E}">
        <p14:creationId xmlns:p14="http://schemas.microsoft.com/office/powerpoint/2010/main" val="3482954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71"/>
          <a:stretch>
            <a:fillRect/>
          </a:stretch>
        </p:blipFill>
        <p:spPr bwMode="auto">
          <a:xfrm>
            <a:off x="1524000" y="1066800"/>
            <a:ext cx="9086850" cy="5024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884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Nachi 8/17/03 10:00PM</a:t>
            </a:r>
          </a:p>
        </p:txBody>
      </p:sp>
      <p:sp>
        <p:nvSpPr>
          <p:cNvPr id="4" name="Diagonal Stripe 3">
            <a:extLst>
              <a:ext uri="{FF2B5EF4-FFF2-40B4-BE49-F238E27FC236}">
                <a16:creationId xmlns:a16="http://schemas.microsoft.com/office/drawing/2014/main" id="{42F44526-3B20-144E-9288-AFF09CF64658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4EC466-515B-3A42-B459-59195D0A6AE6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3</a:t>
            </a:r>
          </a:p>
        </p:txBody>
      </p:sp>
    </p:spTree>
    <p:extLst>
      <p:ext uri="{BB962C8B-B14F-4D97-AF65-F5344CB8AC3E}">
        <p14:creationId xmlns:p14="http://schemas.microsoft.com/office/powerpoint/2010/main" val="2743819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71"/>
          <a:stretch>
            <a:fillRect/>
          </a:stretch>
        </p:blipFill>
        <p:spPr bwMode="auto">
          <a:xfrm>
            <a:off x="1524000" y="1071564"/>
            <a:ext cx="9086850" cy="5024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52584" name="Text Box 8"/>
          <p:cNvSpPr txBox="1">
            <a:spLocks noChangeArrowheads="1"/>
          </p:cNvSpPr>
          <p:nvPr/>
        </p:nvSpPr>
        <p:spPr bwMode="auto">
          <a:xfrm>
            <a:off x="6019800" y="3678238"/>
            <a:ext cx="1701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4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 sz="4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 sz="4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 sz="4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 sz="4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Watch Here . . . </a:t>
            </a:r>
          </a:p>
        </p:txBody>
      </p:sp>
      <p:sp>
        <p:nvSpPr>
          <p:cNvPr id="6148" name="Line 9"/>
          <p:cNvSpPr>
            <a:spLocks noChangeShapeType="1"/>
          </p:cNvSpPr>
          <p:nvPr/>
        </p:nvSpPr>
        <p:spPr bwMode="auto">
          <a:xfrm>
            <a:off x="7086600" y="4059238"/>
            <a:ext cx="1524000" cy="1524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884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Nachi 8/17/03 11:00PM</a:t>
            </a:r>
          </a:p>
        </p:txBody>
      </p:sp>
      <p:sp>
        <p:nvSpPr>
          <p:cNvPr id="6" name="Diagonal Stripe 5">
            <a:extLst>
              <a:ext uri="{FF2B5EF4-FFF2-40B4-BE49-F238E27FC236}">
                <a16:creationId xmlns:a16="http://schemas.microsoft.com/office/drawing/2014/main" id="{A691D6E2-A0D6-C342-BA13-21A1ECE8C272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AC0444-5ED2-BE4A-AC6B-DF1FF6AC7F92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3</a:t>
            </a:r>
          </a:p>
        </p:txBody>
      </p:sp>
    </p:spTree>
    <p:extLst>
      <p:ext uri="{BB962C8B-B14F-4D97-AF65-F5344CB8AC3E}">
        <p14:creationId xmlns:p14="http://schemas.microsoft.com/office/powerpoint/2010/main" val="679983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71"/>
          <a:stretch>
            <a:fillRect/>
          </a:stretch>
        </p:blipFill>
        <p:spPr bwMode="auto">
          <a:xfrm>
            <a:off x="1524000" y="1071564"/>
            <a:ext cx="9086850" cy="5024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2626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Nachi 8/17/03 Midnight</a:t>
            </a:r>
          </a:p>
        </p:txBody>
      </p:sp>
      <p:sp>
        <p:nvSpPr>
          <p:cNvPr id="4" name="Diagonal Stripe 3">
            <a:extLst>
              <a:ext uri="{FF2B5EF4-FFF2-40B4-BE49-F238E27FC236}">
                <a16:creationId xmlns:a16="http://schemas.microsoft.com/office/drawing/2014/main" id="{DDFD8EE1-671A-404F-8226-90B468A78611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5E5B5C-D7BA-374C-89EA-09ABA279B40D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3</a:t>
            </a:r>
          </a:p>
        </p:txBody>
      </p:sp>
    </p:spTree>
    <p:extLst>
      <p:ext uri="{BB962C8B-B14F-4D97-AF65-F5344CB8AC3E}">
        <p14:creationId xmlns:p14="http://schemas.microsoft.com/office/powerpoint/2010/main" val="3319335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71"/>
          <a:stretch>
            <a:fillRect/>
          </a:stretch>
        </p:blipFill>
        <p:spPr bwMode="auto">
          <a:xfrm>
            <a:off x="1524000" y="1071564"/>
            <a:ext cx="9086850" cy="5024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884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Nachi 8/18/03 1:00AM</a:t>
            </a:r>
          </a:p>
        </p:txBody>
      </p:sp>
      <p:sp>
        <p:nvSpPr>
          <p:cNvPr id="4" name="Diagonal Stripe 3">
            <a:extLst>
              <a:ext uri="{FF2B5EF4-FFF2-40B4-BE49-F238E27FC236}">
                <a16:creationId xmlns:a16="http://schemas.microsoft.com/office/drawing/2014/main" id="{3D36B7C4-48F4-C64F-B495-227B9AC93EAB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A2B291-62FE-9845-B0EB-4CBBC0AEDDBE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3</a:t>
            </a:r>
          </a:p>
        </p:txBody>
      </p:sp>
    </p:spTree>
    <p:extLst>
      <p:ext uri="{BB962C8B-B14F-4D97-AF65-F5344CB8AC3E}">
        <p14:creationId xmlns:p14="http://schemas.microsoft.com/office/powerpoint/2010/main" val="995758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71"/>
          <a:stretch>
            <a:fillRect/>
          </a:stretch>
        </p:blipFill>
        <p:spPr bwMode="auto">
          <a:xfrm>
            <a:off x="1524000" y="1071564"/>
            <a:ext cx="9086850" cy="5024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884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Nachi 8/18/03 2:00AM</a:t>
            </a:r>
          </a:p>
        </p:txBody>
      </p:sp>
      <p:sp>
        <p:nvSpPr>
          <p:cNvPr id="4" name="Diagonal Stripe 3">
            <a:extLst>
              <a:ext uri="{FF2B5EF4-FFF2-40B4-BE49-F238E27FC236}">
                <a16:creationId xmlns:a16="http://schemas.microsoft.com/office/drawing/2014/main" id="{1F1DF578-110B-3341-A69F-A2D04D0EE238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91393F-ACB7-5640-90C9-4F691EC6BDBC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3</a:t>
            </a:r>
          </a:p>
        </p:txBody>
      </p:sp>
    </p:spTree>
    <p:extLst>
      <p:ext uri="{BB962C8B-B14F-4D97-AF65-F5344CB8AC3E}">
        <p14:creationId xmlns:p14="http://schemas.microsoft.com/office/powerpoint/2010/main" val="5841309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71"/>
          <a:stretch>
            <a:fillRect/>
          </a:stretch>
        </p:blipFill>
        <p:spPr bwMode="auto">
          <a:xfrm>
            <a:off x="1524000" y="1071564"/>
            <a:ext cx="9086850" cy="5024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885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Nachi 8/18/03 3:00AM</a:t>
            </a:r>
          </a:p>
        </p:txBody>
      </p:sp>
      <p:sp>
        <p:nvSpPr>
          <p:cNvPr id="4" name="Diagonal Stripe 3">
            <a:extLst>
              <a:ext uri="{FF2B5EF4-FFF2-40B4-BE49-F238E27FC236}">
                <a16:creationId xmlns:a16="http://schemas.microsoft.com/office/drawing/2014/main" id="{CD89B870-E9CC-4F49-AC4C-3298E1C78EE8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25976-DCE2-0F47-ACD6-1778BF4B5510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3</a:t>
            </a:r>
          </a:p>
        </p:txBody>
      </p:sp>
    </p:spTree>
    <p:extLst>
      <p:ext uri="{BB962C8B-B14F-4D97-AF65-F5344CB8AC3E}">
        <p14:creationId xmlns:p14="http://schemas.microsoft.com/office/powerpoint/2010/main" val="1076616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72"/>
          <a:stretch>
            <a:fillRect/>
          </a:stretch>
        </p:blipFill>
        <p:spPr bwMode="auto">
          <a:xfrm>
            <a:off x="1524000" y="1071564"/>
            <a:ext cx="9086850" cy="5024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886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Nachi 8/18/03 4:00AM</a:t>
            </a:r>
          </a:p>
        </p:txBody>
      </p:sp>
      <p:sp>
        <p:nvSpPr>
          <p:cNvPr id="4" name="Diagonal Stripe 3">
            <a:extLst>
              <a:ext uri="{FF2B5EF4-FFF2-40B4-BE49-F238E27FC236}">
                <a16:creationId xmlns:a16="http://schemas.microsoft.com/office/drawing/2014/main" id="{54702A96-4B8F-FE49-931B-FDBB11CCD704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43D62C-2687-9B49-ADDA-7794A06A4825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3</a:t>
            </a:r>
          </a:p>
        </p:txBody>
      </p:sp>
    </p:spTree>
    <p:extLst>
      <p:ext uri="{BB962C8B-B14F-4D97-AF65-F5344CB8AC3E}">
        <p14:creationId xmlns:p14="http://schemas.microsoft.com/office/powerpoint/2010/main" val="3212522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71"/>
          <a:stretch>
            <a:fillRect/>
          </a:stretch>
        </p:blipFill>
        <p:spPr bwMode="auto">
          <a:xfrm>
            <a:off x="1524000" y="1071564"/>
            <a:ext cx="9086850" cy="5024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884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Nachi 8/18/03 5:00AM</a:t>
            </a:r>
          </a:p>
        </p:txBody>
      </p:sp>
      <p:sp>
        <p:nvSpPr>
          <p:cNvPr id="4" name="Diagonal Stripe 3">
            <a:extLst>
              <a:ext uri="{FF2B5EF4-FFF2-40B4-BE49-F238E27FC236}">
                <a16:creationId xmlns:a16="http://schemas.microsoft.com/office/drawing/2014/main" id="{54D02225-980F-3743-9E4A-9B3FB49092F4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A8C72D-6739-4B4F-859E-116A2D742BF7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3</a:t>
            </a:r>
          </a:p>
        </p:txBody>
      </p:sp>
    </p:spTree>
    <p:extLst>
      <p:ext uri="{BB962C8B-B14F-4D97-AF65-F5344CB8AC3E}">
        <p14:creationId xmlns:p14="http://schemas.microsoft.com/office/powerpoint/2010/main" val="12474149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71"/>
          <a:stretch>
            <a:fillRect/>
          </a:stretch>
        </p:blipFill>
        <p:spPr bwMode="auto">
          <a:xfrm>
            <a:off x="1524000" y="1071564"/>
            <a:ext cx="9086850" cy="5024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883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Nachi 8/18/03 6:00AM</a:t>
            </a:r>
          </a:p>
        </p:txBody>
      </p:sp>
      <p:sp>
        <p:nvSpPr>
          <p:cNvPr id="4" name="Diagonal Stripe 3">
            <a:extLst>
              <a:ext uri="{FF2B5EF4-FFF2-40B4-BE49-F238E27FC236}">
                <a16:creationId xmlns:a16="http://schemas.microsoft.com/office/drawing/2014/main" id="{ADFA61A1-DDDE-0048-B5BF-02FF99B0059F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CAD36E-B020-874D-8166-F7390F257139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3</a:t>
            </a:r>
          </a:p>
        </p:txBody>
      </p:sp>
    </p:spTree>
    <p:extLst>
      <p:ext uri="{BB962C8B-B14F-4D97-AF65-F5344CB8AC3E}">
        <p14:creationId xmlns:p14="http://schemas.microsoft.com/office/powerpoint/2010/main" val="2165464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6" t="7634" r="3334" b="10755"/>
          <a:stretch/>
        </p:blipFill>
        <p:spPr bwMode="auto">
          <a:xfrm>
            <a:off x="1752600" y="1143000"/>
            <a:ext cx="8839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884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Nachi Worm (08/03 – 01/04) </a:t>
            </a:r>
          </a:p>
        </p:txBody>
      </p:sp>
      <p:sp>
        <p:nvSpPr>
          <p:cNvPr id="4" name="Diagonal Stripe 3">
            <a:extLst>
              <a:ext uri="{FF2B5EF4-FFF2-40B4-BE49-F238E27FC236}">
                <a16:creationId xmlns:a16="http://schemas.microsoft.com/office/drawing/2014/main" id="{965ECAE4-4EA5-1C42-874C-C3061AE9743E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D68619-075D-024B-9116-4DC279B7B827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3</a:t>
            </a:r>
          </a:p>
        </p:txBody>
      </p:sp>
    </p:spTree>
    <p:extLst>
      <p:ext uri="{BB962C8B-B14F-4D97-AF65-F5344CB8AC3E}">
        <p14:creationId xmlns:p14="http://schemas.microsoft.com/office/powerpoint/2010/main" val="493399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131061"/>
            <a:ext cx="9144000" cy="45370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29081" y="236528"/>
            <a:ext cx="783285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Required Text</a:t>
            </a:r>
            <a:r>
              <a:rPr lang="en-US" sz="2800" b="1" dirty="0"/>
              <a:t> </a:t>
            </a:r>
            <a:r>
              <a:rPr lang="mr-IN" sz="2800" b="1" dirty="0">
                <a:solidFill>
                  <a:schemeClr val="bg1">
                    <a:lumMod val="50000"/>
                  </a:schemeClr>
                </a:solidFill>
              </a:rPr>
              <a:t>–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 $9.99 Download from Amazon.com</a:t>
            </a:r>
          </a:p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$25.00 Printed Paperback Book from Amazon.com</a:t>
            </a:r>
          </a:p>
          <a:p>
            <a:r>
              <a:rPr lang="en-US" sz="2800" b="1" dirty="0"/>
              <a:t>From CIA to APT: An Introduction to Cyber Security</a:t>
            </a:r>
          </a:p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Edward G. Amoroso &amp; Matthew E. Amoroso</a:t>
            </a:r>
          </a:p>
        </p:txBody>
      </p:sp>
      <p:sp>
        <p:nvSpPr>
          <p:cNvPr id="6" name="Diagonal Stripe 5">
            <a:extLst>
              <a:ext uri="{FF2B5EF4-FFF2-40B4-BE49-F238E27FC236}">
                <a16:creationId xmlns:a16="http://schemas.microsoft.com/office/drawing/2014/main" id="{A730BF80-3675-FA45-B1D1-FC75889BF819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E830FC-66C7-9343-B21A-F97C8AFF3946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3</a:t>
            </a:r>
          </a:p>
        </p:txBody>
      </p:sp>
    </p:spTree>
    <p:extLst>
      <p:ext uri="{BB962C8B-B14F-4D97-AF65-F5344CB8AC3E}">
        <p14:creationId xmlns:p14="http://schemas.microsoft.com/office/powerpoint/2010/main" val="3702952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981200" y="7884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Spoofing and Reflection</a:t>
            </a:r>
          </a:p>
        </p:txBody>
      </p:sp>
      <p:sp>
        <p:nvSpPr>
          <p:cNvPr id="5" name="Oval 4"/>
          <p:cNvSpPr/>
          <p:nvPr/>
        </p:nvSpPr>
        <p:spPr>
          <a:xfrm>
            <a:off x="3278483" y="4898344"/>
            <a:ext cx="228600" cy="2286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8746742" y="4898344"/>
            <a:ext cx="228600" cy="2286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6008438" y="2835842"/>
            <a:ext cx="228600" cy="2286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97418" y="5175651"/>
            <a:ext cx="1783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Alice</a:t>
            </a:r>
          </a:p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(Malicious Actor)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60421" y="5175651"/>
            <a:ext cx="1413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Bob</a:t>
            </a:r>
          </a:p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(Web Server)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44693" y="2137280"/>
            <a:ext cx="1571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Dupe</a:t>
            </a:r>
          </a:p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(Internet User)</a:t>
            </a:r>
          </a:p>
        </p:txBody>
      </p:sp>
      <p:cxnSp>
        <p:nvCxnSpPr>
          <p:cNvPr id="17" name="Straight Arrow Connector 16"/>
          <p:cNvCxnSpPr>
            <a:stCxn id="5" idx="7"/>
            <a:endCxn id="7" idx="3"/>
          </p:cNvCxnSpPr>
          <p:nvPr/>
        </p:nvCxnSpPr>
        <p:spPr>
          <a:xfrm flipV="1">
            <a:off x="3473606" y="3030964"/>
            <a:ext cx="2568311" cy="1900858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740261" y="3087346"/>
            <a:ext cx="1523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1. Alice asks Dupe </a:t>
            </a:r>
          </a:p>
          <a:p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a question </a:t>
            </a:r>
            <a:r>
              <a:rPr lang="en-US" sz="1400" i="1" u="sng" dirty="0">
                <a:latin typeface="Calibri" panose="020F0502020204030204" pitchFamily="34" charset="0"/>
                <a:cs typeface="Calibri" panose="020F0502020204030204" pitchFamily="34" charset="0"/>
              </a:rPr>
              <a:t>as Bob</a:t>
            </a:r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24" name="Cloud 23"/>
          <p:cNvSpPr/>
          <p:nvPr/>
        </p:nvSpPr>
        <p:spPr>
          <a:xfrm>
            <a:off x="4142658" y="3352072"/>
            <a:ext cx="1529537" cy="1309403"/>
          </a:xfrm>
          <a:prstGeom prst="cloud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948104" y="2648709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u="sng" dirty="0">
                <a:latin typeface="Calibri" panose="020F0502020204030204" pitchFamily="34" charset="0"/>
                <a:cs typeface="Calibri" panose="020F0502020204030204" pitchFamily="34" charset="0"/>
              </a:rPr>
              <a:t>Spoofing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864425" y="1322498"/>
            <a:ext cx="1955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Typically just change </a:t>
            </a:r>
          </a:p>
          <a:p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source IP address to Bob</a:t>
            </a:r>
          </a:p>
        </p:txBody>
      </p:sp>
      <p:cxnSp>
        <p:nvCxnSpPr>
          <p:cNvPr id="30" name="Curved Connector 29"/>
          <p:cNvCxnSpPr>
            <a:stCxn id="28" idx="2"/>
            <a:endCxn id="26" idx="0"/>
          </p:cNvCxnSpPr>
          <p:nvPr/>
        </p:nvCxnSpPr>
        <p:spPr>
          <a:xfrm rot="16200000" flipH="1">
            <a:off x="2746287" y="1941784"/>
            <a:ext cx="802991" cy="610858"/>
          </a:xfrm>
          <a:prstGeom prst="curvedConnector3">
            <a:avLst/>
          </a:prstGeom>
          <a:ln w="9525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iagonal Stripe 15">
            <a:extLst>
              <a:ext uri="{FF2B5EF4-FFF2-40B4-BE49-F238E27FC236}">
                <a16:creationId xmlns:a16="http://schemas.microsoft.com/office/drawing/2014/main" id="{2C58623A-D79E-D54B-B320-80F700715353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929F5E-9EB3-4347-BF46-94D5C57C92E9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3</a:t>
            </a:r>
          </a:p>
        </p:txBody>
      </p:sp>
    </p:spTree>
    <p:extLst>
      <p:ext uri="{BB962C8B-B14F-4D97-AF65-F5344CB8AC3E}">
        <p14:creationId xmlns:p14="http://schemas.microsoft.com/office/powerpoint/2010/main" val="3239084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981200" y="7884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Spoofing and Reflection</a:t>
            </a:r>
          </a:p>
        </p:txBody>
      </p:sp>
      <p:sp>
        <p:nvSpPr>
          <p:cNvPr id="5" name="Oval 4"/>
          <p:cNvSpPr/>
          <p:nvPr/>
        </p:nvSpPr>
        <p:spPr>
          <a:xfrm>
            <a:off x="3278483" y="4898344"/>
            <a:ext cx="228600" cy="2286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8746742" y="4898344"/>
            <a:ext cx="228600" cy="2286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6008438" y="2835842"/>
            <a:ext cx="228600" cy="2286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97418" y="5175651"/>
            <a:ext cx="1783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Alice</a:t>
            </a:r>
          </a:p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(Malicious Actor)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60421" y="5175651"/>
            <a:ext cx="1413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Bob</a:t>
            </a:r>
          </a:p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(Web Server)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44693" y="2137280"/>
            <a:ext cx="1571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Dupe</a:t>
            </a:r>
          </a:p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(Internet User)</a:t>
            </a:r>
          </a:p>
        </p:txBody>
      </p:sp>
      <p:cxnSp>
        <p:nvCxnSpPr>
          <p:cNvPr id="17" name="Straight Arrow Connector 16"/>
          <p:cNvCxnSpPr>
            <a:stCxn id="5" idx="7"/>
            <a:endCxn id="7" idx="3"/>
          </p:cNvCxnSpPr>
          <p:nvPr/>
        </p:nvCxnSpPr>
        <p:spPr>
          <a:xfrm flipV="1">
            <a:off x="3473606" y="3030964"/>
            <a:ext cx="2568311" cy="1900858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740261" y="3087346"/>
            <a:ext cx="1523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1. Alice asks Dupe </a:t>
            </a:r>
          </a:p>
          <a:p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a question as Bob </a:t>
            </a:r>
          </a:p>
        </p:txBody>
      </p:sp>
      <p:cxnSp>
        <p:nvCxnSpPr>
          <p:cNvPr id="20" name="Straight Arrow Connector 19"/>
          <p:cNvCxnSpPr>
            <a:stCxn id="7" idx="5"/>
            <a:endCxn id="6" idx="1"/>
          </p:cNvCxnSpPr>
          <p:nvPr/>
        </p:nvCxnSpPr>
        <p:spPr>
          <a:xfrm>
            <a:off x="6203560" y="3030964"/>
            <a:ext cx="2576660" cy="1900858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175738" y="3074252"/>
            <a:ext cx="13462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2. Dupe sends </a:t>
            </a:r>
          </a:p>
          <a:p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response to Bob</a:t>
            </a:r>
          </a:p>
        </p:txBody>
      </p:sp>
      <p:sp>
        <p:nvSpPr>
          <p:cNvPr id="24" name="Cloud 23"/>
          <p:cNvSpPr/>
          <p:nvPr/>
        </p:nvSpPr>
        <p:spPr>
          <a:xfrm>
            <a:off x="4142658" y="3352072"/>
            <a:ext cx="1529537" cy="1309403"/>
          </a:xfrm>
          <a:prstGeom prst="cloud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Cloud 24"/>
          <p:cNvSpPr/>
          <p:nvPr/>
        </p:nvSpPr>
        <p:spPr>
          <a:xfrm>
            <a:off x="6573283" y="3352072"/>
            <a:ext cx="1529537" cy="1309403"/>
          </a:xfrm>
          <a:prstGeom prst="cloud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948104" y="2648709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u="sng" dirty="0">
                <a:latin typeface="Calibri" panose="020F0502020204030204" pitchFamily="34" charset="0"/>
                <a:cs typeface="Calibri" panose="020F0502020204030204" pitchFamily="34" charset="0"/>
              </a:rPr>
              <a:t>Spoofing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246842" y="2648709"/>
            <a:ext cx="112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u="sng" dirty="0">
                <a:latin typeface="Calibri" panose="020F0502020204030204" pitchFamily="34" charset="0"/>
                <a:cs typeface="Calibri" panose="020F0502020204030204" pitchFamily="34" charset="0"/>
              </a:rPr>
              <a:t>Reflection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864425" y="1322498"/>
            <a:ext cx="1955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Typically just change </a:t>
            </a:r>
          </a:p>
          <a:p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source IP address to Bob</a:t>
            </a:r>
          </a:p>
        </p:txBody>
      </p:sp>
      <p:cxnSp>
        <p:nvCxnSpPr>
          <p:cNvPr id="30" name="Curved Connector 29"/>
          <p:cNvCxnSpPr>
            <a:stCxn id="28" idx="2"/>
            <a:endCxn id="26" idx="0"/>
          </p:cNvCxnSpPr>
          <p:nvPr/>
        </p:nvCxnSpPr>
        <p:spPr>
          <a:xfrm rot="16200000" flipH="1">
            <a:off x="2746287" y="1941784"/>
            <a:ext cx="802991" cy="610858"/>
          </a:xfrm>
          <a:prstGeom prst="curvedConnector3">
            <a:avLst/>
          </a:prstGeom>
          <a:ln w="9525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076838" y="1357054"/>
            <a:ext cx="1808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Destination IP address</a:t>
            </a:r>
          </a:p>
          <a:p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set to Bob’s IP address</a:t>
            </a:r>
          </a:p>
        </p:txBody>
      </p:sp>
      <p:cxnSp>
        <p:nvCxnSpPr>
          <p:cNvPr id="32" name="Curved Connector 31"/>
          <p:cNvCxnSpPr>
            <a:stCxn id="31" idx="2"/>
          </p:cNvCxnSpPr>
          <p:nvPr/>
        </p:nvCxnSpPr>
        <p:spPr>
          <a:xfrm rot="16200000" flipH="1">
            <a:off x="7943965" y="1917209"/>
            <a:ext cx="802988" cy="729118"/>
          </a:xfrm>
          <a:prstGeom prst="curvedConnector3">
            <a:avLst/>
          </a:prstGeom>
          <a:ln w="9525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Diagonal Stripe 20">
            <a:extLst>
              <a:ext uri="{FF2B5EF4-FFF2-40B4-BE49-F238E27FC236}">
                <a16:creationId xmlns:a16="http://schemas.microsoft.com/office/drawing/2014/main" id="{8C172F39-1A36-0C43-9D58-4257D1EDED5C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A51A51-D1C6-DB4C-9C23-FA45DB4D484D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3</a:t>
            </a:r>
          </a:p>
        </p:txBody>
      </p:sp>
    </p:spTree>
    <p:extLst>
      <p:ext uri="{BB962C8B-B14F-4D97-AF65-F5344CB8AC3E}">
        <p14:creationId xmlns:p14="http://schemas.microsoft.com/office/powerpoint/2010/main" val="1109292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981200" y="-2626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Distribution and Amplification</a:t>
            </a:r>
          </a:p>
        </p:txBody>
      </p:sp>
      <p:sp>
        <p:nvSpPr>
          <p:cNvPr id="3" name="Oval 2"/>
          <p:cNvSpPr/>
          <p:nvPr/>
        </p:nvSpPr>
        <p:spPr>
          <a:xfrm>
            <a:off x="2543900" y="5205808"/>
            <a:ext cx="228600" cy="2286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8679902" y="5205808"/>
            <a:ext cx="228600" cy="2286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5434632" y="3143306"/>
            <a:ext cx="228600" cy="2286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62835" y="5483115"/>
            <a:ext cx="1783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Alice</a:t>
            </a:r>
          </a:p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(Malicious Actor)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93581" y="5483115"/>
            <a:ext cx="1413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Bob</a:t>
            </a:r>
          </a:p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(Web Server)</a:t>
            </a:r>
          </a:p>
        </p:txBody>
      </p:sp>
      <p:cxnSp>
        <p:nvCxnSpPr>
          <p:cNvPr id="10" name="Straight Arrow Connector 9"/>
          <p:cNvCxnSpPr>
            <a:stCxn id="3" idx="7"/>
            <a:endCxn id="6" idx="3"/>
          </p:cNvCxnSpPr>
          <p:nvPr/>
        </p:nvCxnSpPr>
        <p:spPr>
          <a:xfrm flipV="1">
            <a:off x="2739022" y="3338428"/>
            <a:ext cx="2729088" cy="1900858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434632" y="2064870"/>
            <a:ext cx="228600" cy="2286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5434632" y="2334479"/>
            <a:ext cx="228600" cy="2286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5434632" y="2604088"/>
            <a:ext cx="228600" cy="2286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5434632" y="2873697"/>
            <a:ext cx="228600" cy="2286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6" name="Straight Arrow Connector 25"/>
          <p:cNvCxnSpPr>
            <a:stCxn id="3" idx="7"/>
            <a:endCxn id="25" idx="3"/>
          </p:cNvCxnSpPr>
          <p:nvPr/>
        </p:nvCxnSpPr>
        <p:spPr>
          <a:xfrm flipV="1">
            <a:off x="2739022" y="3068820"/>
            <a:ext cx="2729088" cy="2170467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" idx="7"/>
          </p:cNvCxnSpPr>
          <p:nvPr/>
        </p:nvCxnSpPr>
        <p:spPr>
          <a:xfrm flipV="1">
            <a:off x="2739022" y="2795880"/>
            <a:ext cx="2702902" cy="2443407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3" idx="7"/>
            <a:endCxn id="23" idx="2"/>
          </p:cNvCxnSpPr>
          <p:nvPr/>
        </p:nvCxnSpPr>
        <p:spPr>
          <a:xfrm flipV="1">
            <a:off x="2739022" y="2448780"/>
            <a:ext cx="2695610" cy="2790507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" idx="7"/>
            <a:endCxn id="22" idx="2"/>
          </p:cNvCxnSpPr>
          <p:nvPr/>
        </p:nvCxnSpPr>
        <p:spPr>
          <a:xfrm flipV="1">
            <a:off x="2739022" y="2179170"/>
            <a:ext cx="2695610" cy="3060116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loud 13"/>
          <p:cNvSpPr/>
          <p:nvPr/>
        </p:nvSpPr>
        <p:spPr>
          <a:xfrm>
            <a:off x="3369346" y="3472384"/>
            <a:ext cx="1529537" cy="1309403"/>
          </a:xfrm>
          <a:prstGeom prst="cloud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58256" y="2273817"/>
            <a:ext cx="17774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1. Alice infects group</a:t>
            </a:r>
          </a:p>
          <a:p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of computers (botnet)</a:t>
            </a:r>
          </a:p>
          <a:p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2. Alice can command</a:t>
            </a:r>
          </a:p>
          <a:p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botnet to attack Bob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274144" y="1900649"/>
            <a:ext cx="852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u="sng" dirty="0">
                <a:latin typeface="Calibri" panose="020F0502020204030204" pitchFamily="34" charset="0"/>
                <a:cs typeface="Calibri" panose="020F0502020204030204" pitchFamily="34" charset="0"/>
              </a:rPr>
              <a:t>Botnet</a:t>
            </a:r>
          </a:p>
        </p:txBody>
      </p:sp>
      <p:sp>
        <p:nvSpPr>
          <p:cNvPr id="20" name="Diagonal Stripe 19">
            <a:extLst>
              <a:ext uri="{FF2B5EF4-FFF2-40B4-BE49-F238E27FC236}">
                <a16:creationId xmlns:a16="http://schemas.microsoft.com/office/drawing/2014/main" id="{5060721A-260C-8649-9EE1-40CD4A2D32A0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D906A8-E46A-0E46-9FBC-5C8675D16BB8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3</a:t>
            </a:r>
          </a:p>
        </p:txBody>
      </p:sp>
    </p:spTree>
    <p:extLst>
      <p:ext uri="{BB962C8B-B14F-4D97-AF65-F5344CB8AC3E}">
        <p14:creationId xmlns:p14="http://schemas.microsoft.com/office/powerpoint/2010/main" val="16314779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981200" y="-2625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Distribution and Amplification</a:t>
            </a:r>
          </a:p>
        </p:txBody>
      </p:sp>
      <p:sp>
        <p:nvSpPr>
          <p:cNvPr id="3" name="Oval 2"/>
          <p:cNvSpPr/>
          <p:nvPr/>
        </p:nvSpPr>
        <p:spPr>
          <a:xfrm>
            <a:off x="2543900" y="5205808"/>
            <a:ext cx="228600" cy="2286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8679902" y="5205808"/>
            <a:ext cx="228600" cy="2286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5434632" y="3143306"/>
            <a:ext cx="228600" cy="2286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62835" y="5483115"/>
            <a:ext cx="1783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Alice</a:t>
            </a:r>
          </a:p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(Malicious Actor)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93581" y="5483115"/>
            <a:ext cx="1413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Bob</a:t>
            </a:r>
          </a:p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(Web Server)</a:t>
            </a:r>
          </a:p>
        </p:txBody>
      </p:sp>
      <p:cxnSp>
        <p:nvCxnSpPr>
          <p:cNvPr id="10" name="Straight Arrow Connector 9"/>
          <p:cNvCxnSpPr>
            <a:stCxn id="3" idx="7"/>
            <a:endCxn id="6" idx="3"/>
          </p:cNvCxnSpPr>
          <p:nvPr/>
        </p:nvCxnSpPr>
        <p:spPr>
          <a:xfrm flipV="1">
            <a:off x="2739022" y="3338428"/>
            <a:ext cx="2729088" cy="1900858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434632" y="2064870"/>
            <a:ext cx="228600" cy="2286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5434632" y="2334479"/>
            <a:ext cx="228600" cy="2286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5434632" y="2604088"/>
            <a:ext cx="228600" cy="2286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5434632" y="2873697"/>
            <a:ext cx="228600" cy="2286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6" name="Straight Arrow Connector 25"/>
          <p:cNvCxnSpPr>
            <a:stCxn id="3" idx="7"/>
            <a:endCxn id="25" idx="3"/>
          </p:cNvCxnSpPr>
          <p:nvPr/>
        </p:nvCxnSpPr>
        <p:spPr>
          <a:xfrm flipV="1">
            <a:off x="2739022" y="3068820"/>
            <a:ext cx="2729088" cy="2170467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" idx="7"/>
          </p:cNvCxnSpPr>
          <p:nvPr/>
        </p:nvCxnSpPr>
        <p:spPr>
          <a:xfrm flipV="1">
            <a:off x="2739022" y="2795880"/>
            <a:ext cx="2702902" cy="2443407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3" idx="7"/>
            <a:endCxn id="23" idx="2"/>
          </p:cNvCxnSpPr>
          <p:nvPr/>
        </p:nvCxnSpPr>
        <p:spPr>
          <a:xfrm flipV="1">
            <a:off x="2739022" y="2448780"/>
            <a:ext cx="2695610" cy="2790507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" idx="7"/>
            <a:endCxn id="22" idx="2"/>
          </p:cNvCxnSpPr>
          <p:nvPr/>
        </p:nvCxnSpPr>
        <p:spPr>
          <a:xfrm flipV="1">
            <a:off x="2739022" y="2179170"/>
            <a:ext cx="2695610" cy="3060116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loud 13"/>
          <p:cNvSpPr/>
          <p:nvPr/>
        </p:nvSpPr>
        <p:spPr>
          <a:xfrm>
            <a:off x="3369346" y="3472384"/>
            <a:ext cx="1529537" cy="1309403"/>
          </a:xfrm>
          <a:prstGeom prst="cloud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58256" y="2273817"/>
            <a:ext cx="17774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1. Alice infects group</a:t>
            </a:r>
          </a:p>
          <a:p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of computers (botnet)</a:t>
            </a:r>
          </a:p>
          <a:p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2. Alice can command</a:t>
            </a:r>
          </a:p>
          <a:p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botnet to attack Bob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274144" y="1900649"/>
            <a:ext cx="852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u="sng" dirty="0">
                <a:latin typeface="Calibri" panose="020F0502020204030204" pitchFamily="34" charset="0"/>
                <a:cs typeface="Calibri" panose="020F0502020204030204" pitchFamily="34" charset="0"/>
              </a:rPr>
              <a:t>Botnet</a:t>
            </a:r>
          </a:p>
        </p:txBody>
      </p:sp>
      <p:sp>
        <p:nvSpPr>
          <p:cNvPr id="39" name="Oval 38"/>
          <p:cNvSpPr/>
          <p:nvPr/>
        </p:nvSpPr>
        <p:spPr>
          <a:xfrm>
            <a:off x="8060155" y="2064870"/>
            <a:ext cx="228600" cy="2286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8369629" y="2145078"/>
            <a:ext cx="228600" cy="2286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8679103" y="2225286"/>
            <a:ext cx="228600" cy="2286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8988577" y="2305494"/>
            <a:ext cx="228600" cy="2286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9298051" y="2385702"/>
            <a:ext cx="228600" cy="2286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Cloud 14"/>
          <p:cNvSpPr/>
          <p:nvPr/>
        </p:nvSpPr>
        <p:spPr>
          <a:xfrm>
            <a:off x="8065060" y="3472384"/>
            <a:ext cx="1529537" cy="1309403"/>
          </a:xfrm>
          <a:prstGeom prst="cloud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229600" y="1604814"/>
            <a:ext cx="20762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3. Botnet targets service</a:t>
            </a:r>
          </a:p>
          <a:p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   that amplifies responses</a:t>
            </a:r>
          </a:p>
          <a:p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(e.g., DNS) 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331158" y="1204911"/>
            <a:ext cx="1915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u="sng" dirty="0">
                <a:latin typeface="Calibri" panose="020F0502020204030204" pitchFamily="34" charset="0"/>
                <a:cs typeface="Calibri" panose="020F0502020204030204" pitchFamily="34" charset="0"/>
              </a:rPr>
              <a:t>Amplifying Service</a:t>
            </a:r>
          </a:p>
        </p:txBody>
      </p:sp>
      <p:sp>
        <p:nvSpPr>
          <p:cNvPr id="28" name="Diagonal Stripe 27">
            <a:extLst>
              <a:ext uri="{FF2B5EF4-FFF2-40B4-BE49-F238E27FC236}">
                <a16:creationId xmlns:a16="http://schemas.microsoft.com/office/drawing/2014/main" id="{AA3458BE-4BC2-8E45-83A5-DCDC6566879C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815628-86EE-D145-A33A-F8A3469EDA2D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3</a:t>
            </a:r>
          </a:p>
        </p:txBody>
      </p:sp>
    </p:spTree>
    <p:extLst>
      <p:ext uri="{BB962C8B-B14F-4D97-AF65-F5344CB8AC3E}">
        <p14:creationId xmlns:p14="http://schemas.microsoft.com/office/powerpoint/2010/main" val="10068639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981200" y="-2625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Distribution and Amplification</a:t>
            </a:r>
          </a:p>
        </p:txBody>
      </p:sp>
      <p:sp>
        <p:nvSpPr>
          <p:cNvPr id="3" name="Oval 2"/>
          <p:cNvSpPr/>
          <p:nvPr/>
        </p:nvSpPr>
        <p:spPr>
          <a:xfrm>
            <a:off x="2543900" y="5205808"/>
            <a:ext cx="228600" cy="2286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8679902" y="5205808"/>
            <a:ext cx="228600" cy="2286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5434632" y="3143306"/>
            <a:ext cx="228600" cy="2286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62835" y="5483115"/>
            <a:ext cx="1783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Alice</a:t>
            </a:r>
          </a:p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(Malicious Actor)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93581" y="5483115"/>
            <a:ext cx="1413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Bob</a:t>
            </a:r>
          </a:p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(Web Server)</a:t>
            </a:r>
          </a:p>
        </p:txBody>
      </p:sp>
      <p:cxnSp>
        <p:nvCxnSpPr>
          <p:cNvPr id="10" name="Straight Arrow Connector 9"/>
          <p:cNvCxnSpPr>
            <a:stCxn id="3" idx="7"/>
            <a:endCxn id="6" idx="3"/>
          </p:cNvCxnSpPr>
          <p:nvPr/>
        </p:nvCxnSpPr>
        <p:spPr>
          <a:xfrm flipV="1">
            <a:off x="2739022" y="3338428"/>
            <a:ext cx="2729088" cy="1900858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3" idx="4"/>
          </p:cNvCxnSpPr>
          <p:nvPr/>
        </p:nvCxnSpPr>
        <p:spPr>
          <a:xfrm flipH="1">
            <a:off x="8791939" y="2614302"/>
            <a:ext cx="620413" cy="2585702"/>
          </a:xfrm>
          <a:prstGeom prst="straightConnector1">
            <a:avLst/>
          </a:prstGeom>
          <a:ln w="76200" cmpd="tri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434632" y="2064870"/>
            <a:ext cx="228600" cy="2286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5434632" y="2334479"/>
            <a:ext cx="228600" cy="2286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5434632" y="2604088"/>
            <a:ext cx="228600" cy="2286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5434632" y="2873697"/>
            <a:ext cx="228600" cy="2286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6" name="Straight Arrow Connector 25"/>
          <p:cNvCxnSpPr>
            <a:stCxn id="3" idx="7"/>
            <a:endCxn id="25" idx="3"/>
          </p:cNvCxnSpPr>
          <p:nvPr/>
        </p:nvCxnSpPr>
        <p:spPr>
          <a:xfrm flipV="1">
            <a:off x="2739022" y="3068820"/>
            <a:ext cx="2729088" cy="2170467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" idx="7"/>
          </p:cNvCxnSpPr>
          <p:nvPr/>
        </p:nvCxnSpPr>
        <p:spPr>
          <a:xfrm flipV="1">
            <a:off x="2739022" y="2795880"/>
            <a:ext cx="2702902" cy="2443407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3" idx="7"/>
            <a:endCxn id="23" idx="2"/>
          </p:cNvCxnSpPr>
          <p:nvPr/>
        </p:nvCxnSpPr>
        <p:spPr>
          <a:xfrm flipV="1">
            <a:off x="2739022" y="2448780"/>
            <a:ext cx="2695610" cy="2790507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" idx="7"/>
            <a:endCxn id="22" idx="2"/>
          </p:cNvCxnSpPr>
          <p:nvPr/>
        </p:nvCxnSpPr>
        <p:spPr>
          <a:xfrm flipV="1">
            <a:off x="2739022" y="2179170"/>
            <a:ext cx="2695610" cy="3060116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loud 13"/>
          <p:cNvSpPr/>
          <p:nvPr/>
        </p:nvSpPr>
        <p:spPr>
          <a:xfrm>
            <a:off x="3369346" y="3472384"/>
            <a:ext cx="1529537" cy="1309403"/>
          </a:xfrm>
          <a:prstGeom prst="cloud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58256" y="2273817"/>
            <a:ext cx="17774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1. Alice infects group</a:t>
            </a:r>
          </a:p>
          <a:p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of computers (botnet)</a:t>
            </a:r>
          </a:p>
          <a:p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2. Alice can command</a:t>
            </a:r>
          </a:p>
          <a:p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botnet to attack Bob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274144" y="1900649"/>
            <a:ext cx="852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u="sng" dirty="0">
                <a:latin typeface="Calibri" panose="020F0502020204030204" pitchFamily="34" charset="0"/>
                <a:cs typeface="Calibri" panose="020F0502020204030204" pitchFamily="34" charset="0"/>
              </a:rPr>
              <a:t>Botnet</a:t>
            </a:r>
          </a:p>
        </p:txBody>
      </p:sp>
      <p:sp>
        <p:nvSpPr>
          <p:cNvPr id="39" name="Oval 38"/>
          <p:cNvSpPr/>
          <p:nvPr/>
        </p:nvSpPr>
        <p:spPr>
          <a:xfrm>
            <a:off x="8060155" y="2064870"/>
            <a:ext cx="228600" cy="2286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8369629" y="2145078"/>
            <a:ext cx="228600" cy="2286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8679103" y="2225286"/>
            <a:ext cx="228600" cy="2286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8988577" y="2305494"/>
            <a:ext cx="228600" cy="2286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9298051" y="2385702"/>
            <a:ext cx="228600" cy="2286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5" name="Straight Arrow Connector 44"/>
          <p:cNvCxnSpPr>
            <a:stCxn id="42" idx="4"/>
            <a:endCxn id="5" idx="0"/>
          </p:cNvCxnSpPr>
          <p:nvPr/>
        </p:nvCxnSpPr>
        <p:spPr>
          <a:xfrm flipH="1">
            <a:off x="8794203" y="2534094"/>
            <a:ext cx="308675" cy="2671714"/>
          </a:xfrm>
          <a:prstGeom prst="straightConnector1">
            <a:avLst/>
          </a:prstGeom>
          <a:ln w="76200" cmpd="tri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1" idx="4"/>
            <a:endCxn id="5" idx="0"/>
          </p:cNvCxnSpPr>
          <p:nvPr/>
        </p:nvCxnSpPr>
        <p:spPr>
          <a:xfrm>
            <a:off x="8793404" y="2453886"/>
            <a:ext cx="799" cy="2751922"/>
          </a:xfrm>
          <a:prstGeom prst="straightConnector1">
            <a:avLst/>
          </a:prstGeom>
          <a:ln w="76200" cmpd="tri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0" idx="4"/>
            <a:endCxn id="5" idx="0"/>
          </p:cNvCxnSpPr>
          <p:nvPr/>
        </p:nvCxnSpPr>
        <p:spPr>
          <a:xfrm>
            <a:off x="8483930" y="2373678"/>
            <a:ext cx="310273" cy="2832130"/>
          </a:xfrm>
          <a:prstGeom prst="straightConnector1">
            <a:avLst/>
          </a:prstGeom>
          <a:ln w="76200" cmpd="tri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9" idx="4"/>
            <a:endCxn id="5" idx="0"/>
          </p:cNvCxnSpPr>
          <p:nvPr/>
        </p:nvCxnSpPr>
        <p:spPr>
          <a:xfrm>
            <a:off x="8174456" y="2293470"/>
            <a:ext cx="619747" cy="2912338"/>
          </a:xfrm>
          <a:prstGeom prst="straightConnector1">
            <a:avLst/>
          </a:prstGeom>
          <a:ln w="76200" cmpd="tri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loud 14"/>
          <p:cNvSpPr/>
          <p:nvPr/>
        </p:nvSpPr>
        <p:spPr>
          <a:xfrm>
            <a:off x="8065060" y="3472384"/>
            <a:ext cx="1529537" cy="1309403"/>
          </a:xfrm>
          <a:prstGeom prst="cloud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229600" y="1604814"/>
            <a:ext cx="20762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3. Botnet targets service</a:t>
            </a:r>
          </a:p>
          <a:p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   that amplifies responses</a:t>
            </a:r>
          </a:p>
          <a:p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(e.g., DNS) 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331158" y="1204911"/>
            <a:ext cx="1915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u="sng" dirty="0">
                <a:latin typeface="Calibri" panose="020F0502020204030204" pitchFamily="34" charset="0"/>
                <a:cs typeface="Calibri" panose="020F0502020204030204" pitchFamily="34" charset="0"/>
              </a:rPr>
              <a:t>Amplifying Service</a:t>
            </a:r>
          </a:p>
        </p:txBody>
      </p:sp>
      <p:cxnSp>
        <p:nvCxnSpPr>
          <p:cNvPr id="59" name="Straight Arrow Connector 58"/>
          <p:cNvCxnSpPr>
            <a:stCxn id="22" idx="6"/>
            <a:endCxn id="39" idx="2"/>
          </p:cNvCxnSpPr>
          <p:nvPr/>
        </p:nvCxnSpPr>
        <p:spPr>
          <a:xfrm>
            <a:off x="5663233" y="2179170"/>
            <a:ext cx="2396923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23" idx="6"/>
            <a:endCxn id="40" idx="3"/>
          </p:cNvCxnSpPr>
          <p:nvPr/>
        </p:nvCxnSpPr>
        <p:spPr>
          <a:xfrm flipV="1">
            <a:off x="5663233" y="2340201"/>
            <a:ext cx="2739875" cy="108579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24" idx="6"/>
            <a:endCxn id="41" idx="3"/>
          </p:cNvCxnSpPr>
          <p:nvPr/>
        </p:nvCxnSpPr>
        <p:spPr>
          <a:xfrm flipV="1">
            <a:off x="5663233" y="2420408"/>
            <a:ext cx="3049349" cy="29798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endCxn id="42" idx="3"/>
          </p:cNvCxnSpPr>
          <p:nvPr/>
        </p:nvCxnSpPr>
        <p:spPr>
          <a:xfrm flipV="1">
            <a:off x="5663233" y="2500616"/>
            <a:ext cx="3358823" cy="481062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endCxn id="43" idx="3"/>
          </p:cNvCxnSpPr>
          <p:nvPr/>
        </p:nvCxnSpPr>
        <p:spPr>
          <a:xfrm flipV="1">
            <a:off x="5663233" y="2580824"/>
            <a:ext cx="3668297" cy="656542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5257801" y="4013058"/>
            <a:ext cx="253152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4. Bots ask amplifying</a:t>
            </a:r>
          </a:p>
          <a:p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service a </a:t>
            </a:r>
            <a:r>
              <a:rPr lang="en-US" sz="1400" i="1" u="sng" dirty="0">
                <a:latin typeface="Calibri" panose="020F0502020204030204" pitchFamily="34" charset="0"/>
                <a:cs typeface="Calibri" panose="020F0502020204030204" pitchFamily="34" charset="0"/>
              </a:rPr>
              <a:t>“small” question</a:t>
            </a:r>
          </a:p>
          <a:p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spoofed as Bob</a:t>
            </a:r>
          </a:p>
          <a:p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5. Results are </a:t>
            </a:r>
            <a:r>
              <a:rPr lang="en-US" sz="1400" i="1" u="sng" dirty="0">
                <a:latin typeface="Calibri" panose="020F0502020204030204" pitchFamily="34" charset="0"/>
                <a:cs typeface="Calibri" panose="020F0502020204030204" pitchFamily="34" charset="0"/>
              </a:rPr>
              <a:t>“large, amplified”</a:t>
            </a:r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responses to Bob (DDOS Attack)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505314" y="3612947"/>
            <a:ext cx="13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u="sng" dirty="0">
                <a:latin typeface="Calibri" panose="020F0502020204030204" pitchFamily="34" charset="0"/>
                <a:cs typeface="Calibri" panose="020F0502020204030204" pitchFamily="34" charset="0"/>
              </a:rPr>
              <a:t>DDOS Attack</a:t>
            </a:r>
          </a:p>
        </p:txBody>
      </p:sp>
      <p:cxnSp>
        <p:nvCxnSpPr>
          <p:cNvPr id="79" name="Straight Arrow Connector 78"/>
          <p:cNvCxnSpPr/>
          <p:nvPr/>
        </p:nvCxnSpPr>
        <p:spPr>
          <a:xfrm flipV="1">
            <a:off x="7271938" y="2873698"/>
            <a:ext cx="445170" cy="140805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7612363" y="3068820"/>
            <a:ext cx="676393" cy="171296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Diagonal Stripe 43">
            <a:extLst>
              <a:ext uri="{FF2B5EF4-FFF2-40B4-BE49-F238E27FC236}">
                <a16:creationId xmlns:a16="http://schemas.microsoft.com/office/drawing/2014/main" id="{076A7AE6-44BD-414A-805A-B5D662855700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0BBB146-9140-7145-AFD9-BC099D3A384B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3</a:t>
            </a:r>
          </a:p>
        </p:txBody>
      </p:sp>
    </p:spTree>
    <p:extLst>
      <p:ext uri="{BB962C8B-B14F-4D97-AF65-F5344CB8AC3E}">
        <p14:creationId xmlns:p14="http://schemas.microsoft.com/office/powerpoint/2010/main" val="57213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884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Botnets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6784"/>
          <a:stretch/>
        </p:blipFill>
        <p:spPr>
          <a:xfrm>
            <a:off x="1524000" y="1543791"/>
            <a:ext cx="9133872" cy="4531838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2977352" y="2828311"/>
            <a:ext cx="248772" cy="2880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5604369" y="2430761"/>
            <a:ext cx="248772" cy="2880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9265761" y="2905781"/>
            <a:ext cx="248772" cy="2880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2491830" y="3115284"/>
            <a:ext cx="248772" cy="2880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005929" y="4328301"/>
            <a:ext cx="248772" cy="2880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7772067" y="3455728"/>
            <a:ext cx="248772" cy="2880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9731334" y="5035378"/>
            <a:ext cx="248772" cy="2880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2322782" y="2644990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475182" y="2797390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2627582" y="2949790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557401" y="2630806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709801" y="2783206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2998902" y="2535510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3151302" y="2687910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3303702" y="2840310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233521" y="2521326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3385921" y="2673726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3308418" y="3892558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3460818" y="4044958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3613218" y="4197358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3543037" y="3878374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3695437" y="4030774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5883023" y="2395114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6035423" y="2547514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6187823" y="2699914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6117642" y="2380930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6270042" y="2533330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7436374" y="2953428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7588774" y="3105828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7741174" y="3258228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7670993" y="2939244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7823393" y="3091644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6035423" y="3320060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6187823" y="3472460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6340223" y="3624860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6270042" y="3305876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6422442" y="3458276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8452912" y="2883230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8605312" y="3035630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8757712" y="3188030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8687531" y="2869046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8839931" y="3021446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9246869" y="4764038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9399269" y="4916438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9551669" y="5068838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9481488" y="4749854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9633888" y="4902254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629676" y="2982706"/>
            <a:ext cx="1534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Botnet Command </a:t>
            </a:r>
          </a:p>
          <a:p>
            <a:pPr algn="ctr"/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and Control (C&amp;C)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 flipV="1">
            <a:off x="4967525" y="2630806"/>
            <a:ext cx="636844" cy="404824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3282235" y="3035632"/>
            <a:ext cx="330983" cy="116755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4155743" y="3515738"/>
            <a:ext cx="201124" cy="760184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799877" y="2005850"/>
            <a:ext cx="516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Bots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 flipH="1">
            <a:off x="7741174" y="2383470"/>
            <a:ext cx="132009" cy="49976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7893574" y="2395114"/>
            <a:ext cx="132008" cy="64051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8356676" y="2380930"/>
            <a:ext cx="330854" cy="45938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7540063" y="2404930"/>
            <a:ext cx="132009" cy="49976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urved Connector 59"/>
          <p:cNvCxnSpPr>
            <a:stCxn id="38" idx="5"/>
            <a:endCxn id="10" idx="3"/>
          </p:cNvCxnSpPr>
          <p:nvPr/>
        </p:nvCxnSpPr>
        <p:spPr>
          <a:xfrm rot="16200000" flipH="1">
            <a:off x="7337557" y="2851048"/>
            <a:ext cx="1544635" cy="3315786"/>
          </a:xfrm>
          <a:prstGeom prst="curvedConnector3">
            <a:avLst>
              <a:gd name="adj1" fmla="val 117531"/>
            </a:avLst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>
            <a:stCxn id="38" idx="5"/>
            <a:endCxn id="9" idx="3"/>
          </p:cNvCxnSpPr>
          <p:nvPr/>
        </p:nvCxnSpPr>
        <p:spPr>
          <a:xfrm rot="5400000" flipH="1" flipV="1">
            <a:off x="7112732" y="3040858"/>
            <a:ext cx="35015" cy="1356519"/>
          </a:xfrm>
          <a:prstGeom prst="curvedConnector3">
            <a:avLst>
              <a:gd name="adj1" fmla="val -707628"/>
            </a:avLst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7101990" y="4248090"/>
            <a:ext cx="159370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Robust, Secure</a:t>
            </a:r>
          </a:p>
          <a:p>
            <a:pPr algn="ctr"/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Communication</a:t>
            </a:r>
          </a:p>
          <a:p>
            <a:pPr algn="ctr"/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with Multiple C&amp;C </a:t>
            </a:r>
          </a:p>
        </p:txBody>
      </p:sp>
      <p:sp>
        <p:nvSpPr>
          <p:cNvPr id="63" name="Oval 62"/>
          <p:cNvSpPr/>
          <p:nvPr/>
        </p:nvSpPr>
        <p:spPr>
          <a:xfrm>
            <a:off x="3520512" y="4641464"/>
            <a:ext cx="130933" cy="1309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433907" y="5018694"/>
            <a:ext cx="14026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Botnet Software</a:t>
            </a:r>
          </a:p>
          <a:p>
            <a:pPr algn="ctr"/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Drop Locations  </a:t>
            </a:r>
          </a:p>
        </p:txBody>
      </p:sp>
      <p:sp>
        <p:nvSpPr>
          <p:cNvPr id="65" name="Oval 64"/>
          <p:cNvSpPr/>
          <p:nvPr/>
        </p:nvSpPr>
        <p:spPr>
          <a:xfrm>
            <a:off x="6147489" y="3733250"/>
            <a:ext cx="130933" cy="1309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 flipH="1" flipV="1">
            <a:off x="3695437" y="4749854"/>
            <a:ext cx="813831" cy="34553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5761481" y="3871202"/>
            <a:ext cx="405183" cy="125873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2457373" y="2452218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2691992" y="2438034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527783" y="1431681"/>
            <a:ext cx="516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Bots</a:t>
            </a:r>
          </a:p>
        </p:txBody>
      </p:sp>
      <p:cxnSp>
        <p:nvCxnSpPr>
          <p:cNvPr id="71" name="Straight Arrow Connector 70"/>
          <p:cNvCxnSpPr/>
          <p:nvPr/>
        </p:nvCxnSpPr>
        <p:spPr>
          <a:xfrm flipH="1">
            <a:off x="2499370" y="1779694"/>
            <a:ext cx="132008" cy="64051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2782700" y="1761872"/>
            <a:ext cx="132008" cy="64051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8164998" y="2386570"/>
            <a:ext cx="301006" cy="462107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Diagonal Stripe 73">
            <a:extLst>
              <a:ext uri="{FF2B5EF4-FFF2-40B4-BE49-F238E27FC236}">
                <a16:creationId xmlns:a16="http://schemas.microsoft.com/office/drawing/2014/main" id="{B5BCD9A7-EF16-D34A-8D97-854AC6D05A97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6D61181-914D-594D-8D75-6A37A4AA607C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3</a:t>
            </a:r>
          </a:p>
        </p:txBody>
      </p:sp>
    </p:spTree>
    <p:extLst>
      <p:ext uri="{BB962C8B-B14F-4D97-AF65-F5344CB8AC3E}">
        <p14:creationId xmlns:p14="http://schemas.microsoft.com/office/powerpoint/2010/main" val="15620995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2626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Typical Botnet Visualization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950132"/>
            <a:ext cx="8839200" cy="5755468"/>
          </a:xfrm>
          <a:prstGeom prst="rect">
            <a:avLst/>
          </a:prstGeom>
        </p:spPr>
      </p:pic>
      <p:sp>
        <p:nvSpPr>
          <p:cNvPr id="4" name="Diagonal Stripe 3">
            <a:extLst>
              <a:ext uri="{FF2B5EF4-FFF2-40B4-BE49-F238E27FC236}">
                <a16:creationId xmlns:a16="http://schemas.microsoft.com/office/drawing/2014/main" id="{80C8F8CE-9ED1-AB43-8A34-5952E110B190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13F6D9-9D28-8542-885B-2C36EE52D8BF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3</a:t>
            </a:r>
          </a:p>
        </p:txBody>
      </p:sp>
    </p:spTree>
    <p:extLst>
      <p:ext uri="{BB962C8B-B14F-4D97-AF65-F5344CB8AC3E}">
        <p14:creationId xmlns:p14="http://schemas.microsoft.com/office/powerpoint/2010/main" val="5849030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3"/>
          <p:cNvSpPr txBox="1">
            <a:spLocks noChangeArrowheads="1"/>
          </p:cNvSpPr>
          <p:nvPr/>
        </p:nvSpPr>
        <p:spPr bwMode="auto">
          <a:xfrm>
            <a:off x="2078966" y="176050"/>
            <a:ext cx="8037513" cy="685800"/>
          </a:xfrm>
          <a:prstGeom prst="rect">
            <a:avLst/>
          </a:prstGeom>
          <a:solidFill>
            <a:srgbClr val="FFFFFF"/>
          </a:solidFill>
          <a:ln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Bot Capacity Generation (500Kbps)</a:t>
            </a:r>
          </a:p>
        </p:txBody>
      </p:sp>
      <p:cxnSp>
        <p:nvCxnSpPr>
          <p:cNvPr id="3" name="Straight Arrow Connector 2"/>
          <p:cNvCxnSpPr/>
          <p:nvPr/>
        </p:nvCxnSpPr>
        <p:spPr bwMode="auto">
          <a:xfrm>
            <a:off x="2667000" y="5791200"/>
            <a:ext cx="7162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" name="Straight Arrow Connector 3"/>
          <p:cNvCxnSpPr/>
          <p:nvPr/>
        </p:nvCxnSpPr>
        <p:spPr bwMode="auto">
          <a:xfrm flipV="1">
            <a:off x="2667000" y="2057400"/>
            <a:ext cx="0" cy="3733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3026441" y="5862936"/>
            <a:ext cx="876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T1</a:t>
            </a:r>
          </a:p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(1.5 Mbps)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36193" y="5178624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5K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33601" y="4569024"/>
            <a:ext cx="465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10K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33601" y="4035624"/>
            <a:ext cx="465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15K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33601" y="3426024"/>
            <a:ext cx="465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20K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133601" y="2816424"/>
            <a:ext cx="465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25K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33601" y="2206824"/>
            <a:ext cx="465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30K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33601" y="914401"/>
            <a:ext cx="465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65K</a:t>
            </a:r>
          </a:p>
        </p:txBody>
      </p:sp>
      <p:cxnSp>
        <p:nvCxnSpPr>
          <p:cNvPr id="22" name="Straight Connector 21"/>
          <p:cNvCxnSpPr/>
          <p:nvPr/>
        </p:nvCxnSpPr>
        <p:spPr bwMode="auto">
          <a:xfrm>
            <a:off x="3124200" y="5791200"/>
            <a:ext cx="6858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Arrow Connector 28"/>
          <p:cNvCxnSpPr/>
          <p:nvPr/>
        </p:nvCxnSpPr>
        <p:spPr bwMode="auto">
          <a:xfrm flipV="1">
            <a:off x="2667000" y="685800"/>
            <a:ext cx="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2557790" y="1519536"/>
            <a:ext cx="223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11150" y="5514202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915624" y="2918936"/>
            <a:ext cx="17636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i="1" dirty="0">
                <a:latin typeface="Calibri" panose="020F0502020204030204" pitchFamily="34" charset="0"/>
                <a:cs typeface="Calibri" panose="020F0502020204030204" pitchFamily="34" charset="0"/>
              </a:rPr>
              <a:t>Assumed 0.5 Mbps </a:t>
            </a:r>
          </a:p>
          <a:p>
            <a:pPr algn="ctr"/>
            <a:r>
              <a:rPr lang="en-US" sz="1400" b="1" i="1" dirty="0">
                <a:latin typeface="Calibri" panose="020F0502020204030204" pitchFamily="34" charset="0"/>
                <a:cs typeface="Calibri" panose="020F0502020204030204" pitchFamily="34" charset="0"/>
              </a:rPr>
              <a:t>Outbound Single Bot </a:t>
            </a:r>
          </a:p>
          <a:p>
            <a:pPr algn="ctr"/>
            <a:r>
              <a:rPr lang="en-US" sz="1400" b="1" i="1" dirty="0">
                <a:latin typeface="Calibri" panose="020F0502020204030204" pitchFamily="34" charset="0"/>
                <a:cs typeface="Calibri" panose="020F0502020204030204" pitchFamily="34" charset="0"/>
              </a:rPr>
              <a:t>Capacity Generation </a:t>
            </a:r>
          </a:p>
        </p:txBody>
      </p:sp>
      <p:sp>
        <p:nvSpPr>
          <p:cNvPr id="34" name="Diagonal Stripe 33">
            <a:extLst>
              <a:ext uri="{FF2B5EF4-FFF2-40B4-BE49-F238E27FC236}">
                <a16:creationId xmlns:a16="http://schemas.microsoft.com/office/drawing/2014/main" id="{ABEF77F0-4D11-CA4E-82C7-8922215F3E35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64436EF-4C10-D340-B10E-D9DD90924EEA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3</a:t>
            </a:r>
          </a:p>
        </p:txBody>
      </p:sp>
    </p:spTree>
    <p:extLst>
      <p:ext uri="{BB962C8B-B14F-4D97-AF65-F5344CB8AC3E}">
        <p14:creationId xmlns:p14="http://schemas.microsoft.com/office/powerpoint/2010/main" val="5274775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3"/>
          <p:cNvSpPr txBox="1">
            <a:spLocks noChangeArrowheads="1"/>
          </p:cNvSpPr>
          <p:nvPr/>
        </p:nvSpPr>
        <p:spPr bwMode="auto">
          <a:xfrm>
            <a:off x="2078966" y="176050"/>
            <a:ext cx="8037513" cy="685800"/>
          </a:xfrm>
          <a:prstGeom prst="rect">
            <a:avLst/>
          </a:prstGeom>
          <a:solidFill>
            <a:srgbClr val="FFFFFF"/>
          </a:solidFill>
          <a:ln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Bot Capacity Generation (500Kbps)</a:t>
            </a:r>
          </a:p>
        </p:txBody>
      </p:sp>
      <p:cxnSp>
        <p:nvCxnSpPr>
          <p:cNvPr id="3" name="Straight Arrow Connector 2"/>
          <p:cNvCxnSpPr/>
          <p:nvPr/>
        </p:nvCxnSpPr>
        <p:spPr bwMode="auto">
          <a:xfrm>
            <a:off x="2667000" y="5791200"/>
            <a:ext cx="7162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" name="Straight Arrow Connector 3"/>
          <p:cNvCxnSpPr/>
          <p:nvPr/>
        </p:nvCxnSpPr>
        <p:spPr bwMode="auto">
          <a:xfrm flipV="1">
            <a:off x="2667000" y="2057400"/>
            <a:ext cx="0" cy="3733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3026441" y="5862936"/>
            <a:ext cx="876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T1</a:t>
            </a:r>
          </a:p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(1.5 Mbps)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05249" y="5862936"/>
            <a:ext cx="91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OC3</a:t>
            </a:r>
          </a:p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(155 Mbps)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36193" y="5178624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5K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33601" y="4569024"/>
            <a:ext cx="465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10K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33601" y="4035624"/>
            <a:ext cx="465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15K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33601" y="3426024"/>
            <a:ext cx="465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20K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133601" y="2816424"/>
            <a:ext cx="465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25K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33601" y="2206824"/>
            <a:ext cx="465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30K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33601" y="914401"/>
            <a:ext cx="465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65K</a:t>
            </a:r>
          </a:p>
        </p:txBody>
      </p:sp>
      <p:cxnSp>
        <p:nvCxnSpPr>
          <p:cNvPr id="22" name="Straight Connector 21"/>
          <p:cNvCxnSpPr/>
          <p:nvPr/>
        </p:nvCxnSpPr>
        <p:spPr bwMode="auto">
          <a:xfrm>
            <a:off x="3124200" y="5791200"/>
            <a:ext cx="6858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>
            <a:off x="4495800" y="5791200"/>
            <a:ext cx="685800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Arrow Connector 28"/>
          <p:cNvCxnSpPr/>
          <p:nvPr/>
        </p:nvCxnSpPr>
        <p:spPr bwMode="auto">
          <a:xfrm flipV="1">
            <a:off x="2667000" y="685800"/>
            <a:ext cx="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2557790" y="1519536"/>
            <a:ext cx="223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11150" y="5514202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658757" y="5438002"/>
            <a:ext cx="420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129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915624" y="2918936"/>
            <a:ext cx="17636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i="1" dirty="0">
                <a:latin typeface="Calibri" panose="020F0502020204030204" pitchFamily="34" charset="0"/>
                <a:cs typeface="Calibri" panose="020F0502020204030204" pitchFamily="34" charset="0"/>
              </a:rPr>
              <a:t>Assumed 0.5 Mbps </a:t>
            </a:r>
          </a:p>
          <a:p>
            <a:pPr algn="ctr"/>
            <a:r>
              <a:rPr lang="en-US" sz="1400" b="1" i="1" dirty="0">
                <a:latin typeface="Calibri" panose="020F0502020204030204" pitchFamily="34" charset="0"/>
                <a:cs typeface="Calibri" panose="020F0502020204030204" pitchFamily="34" charset="0"/>
              </a:rPr>
              <a:t>Outbound Single Bot </a:t>
            </a:r>
          </a:p>
          <a:p>
            <a:pPr algn="ctr"/>
            <a:r>
              <a:rPr lang="en-US" sz="1400" b="1" i="1" dirty="0">
                <a:latin typeface="Calibri" panose="020F0502020204030204" pitchFamily="34" charset="0"/>
                <a:cs typeface="Calibri" panose="020F0502020204030204" pitchFamily="34" charset="0"/>
              </a:rPr>
              <a:t>Capacity Generation </a:t>
            </a:r>
          </a:p>
        </p:txBody>
      </p:sp>
      <p:sp>
        <p:nvSpPr>
          <p:cNvPr id="34" name="Diagonal Stripe 33">
            <a:extLst>
              <a:ext uri="{FF2B5EF4-FFF2-40B4-BE49-F238E27FC236}">
                <a16:creationId xmlns:a16="http://schemas.microsoft.com/office/drawing/2014/main" id="{ABEF77F0-4D11-CA4E-82C7-8922215F3E35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64436EF-4C10-D340-B10E-D9DD90924EEA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3</a:t>
            </a:r>
          </a:p>
        </p:txBody>
      </p:sp>
    </p:spTree>
    <p:extLst>
      <p:ext uri="{BB962C8B-B14F-4D97-AF65-F5344CB8AC3E}">
        <p14:creationId xmlns:p14="http://schemas.microsoft.com/office/powerpoint/2010/main" val="3846256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3"/>
          <p:cNvSpPr txBox="1">
            <a:spLocks noChangeArrowheads="1"/>
          </p:cNvSpPr>
          <p:nvPr/>
        </p:nvSpPr>
        <p:spPr bwMode="auto">
          <a:xfrm>
            <a:off x="2078966" y="176050"/>
            <a:ext cx="8037513" cy="685800"/>
          </a:xfrm>
          <a:prstGeom prst="rect">
            <a:avLst/>
          </a:prstGeom>
          <a:solidFill>
            <a:srgbClr val="FFFFFF"/>
          </a:solidFill>
          <a:ln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Bot Capacity Generation (500Kbps)</a:t>
            </a:r>
          </a:p>
        </p:txBody>
      </p:sp>
      <p:cxnSp>
        <p:nvCxnSpPr>
          <p:cNvPr id="3" name="Straight Arrow Connector 2"/>
          <p:cNvCxnSpPr/>
          <p:nvPr/>
        </p:nvCxnSpPr>
        <p:spPr bwMode="auto">
          <a:xfrm>
            <a:off x="2667000" y="5791200"/>
            <a:ext cx="7162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" name="Straight Arrow Connector 3"/>
          <p:cNvCxnSpPr/>
          <p:nvPr/>
        </p:nvCxnSpPr>
        <p:spPr bwMode="auto">
          <a:xfrm flipV="1">
            <a:off x="2667000" y="2057400"/>
            <a:ext cx="0" cy="3733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3026441" y="5862936"/>
            <a:ext cx="876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T1</a:t>
            </a:r>
          </a:p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(1.5 Mbps)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05249" y="5862936"/>
            <a:ext cx="91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OC3</a:t>
            </a:r>
          </a:p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(155 Mbps)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35114" y="5862936"/>
            <a:ext cx="839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OC48</a:t>
            </a:r>
          </a:p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(2.4 Gbps)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36193" y="5178624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5K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33601" y="4569024"/>
            <a:ext cx="465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10K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33601" y="4035624"/>
            <a:ext cx="465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15K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33601" y="3426024"/>
            <a:ext cx="465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20K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133601" y="2816424"/>
            <a:ext cx="465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25K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33601" y="2206824"/>
            <a:ext cx="465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30K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33601" y="914401"/>
            <a:ext cx="465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65K</a:t>
            </a:r>
          </a:p>
        </p:txBody>
      </p:sp>
      <p:cxnSp>
        <p:nvCxnSpPr>
          <p:cNvPr id="22" name="Straight Connector 21"/>
          <p:cNvCxnSpPr/>
          <p:nvPr/>
        </p:nvCxnSpPr>
        <p:spPr bwMode="auto">
          <a:xfrm>
            <a:off x="3124200" y="5791200"/>
            <a:ext cx="6858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>
            <a:off x="4495800" y="5791200"/>
            <a:ext cx="685800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Rectangle 24"/>
          <p:cNvSpPr/>
          <p:nvPr/>
        </p:nvSpPr>
        <p:spPr bwMode="auto">
          <a:xfrm>
            <a:off x="5867400" y="5410200"/>
            <a:ext cx="685800" cy="381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 bwMode="auto">
          <a:xfrm flipV="1">
            <a:off x="2667000" y="685800"/>
            <a:ext cx="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2557790" y="1519536"/>
            <a:ext cx="223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11150" y="5514202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658757" y="5438002"/>
            <a:ext cx="420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129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894847" y="5105401"/>
            <a:ext cx="5389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4,147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915624" y="2918936"/>
            <a:ext cx="17636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i="1" dirty="0">
                <a:latin typeface="Calibri" panose="020F0502020204030204" pitchFamily="34" charset="0"/>
                <a:cs typeface="Calibri" panose="020F0502020204030204" pitchFamily="34" charset="0"/>
              </a:rPr>
              <a:t>Assumed 0.5 Mbps </a:t>
            </a:r>
          </a:p>
          <a:p>
            <a:pPr algn="ctr"/>
            <a:r>
              <a:rPr lang="en-US" sz="1400" b="1" i="1" dirty="0">
                <a:latin typeface="Calibri" panose="020F0502020204030204" pitchFamily="34" charset="0"/>
                <a:cs typeface="Calibri" panose="020F0502020204030204" pitchFamily="34" charset="0"/>
              </a:rPr>
              <a:t>Outbound Single Bot </a:t>
            </a:r>
          </a:p>
          <a:p>
            <a:pPr algn="ctr"/>
            <a:r>
              <a:rPr lang="en-US" sz="1400" b="1" i="1" dirty="0">
                <a:latin typeface="Calibri" panose="020F0502020204030204" pitchFamily="34" charset="0"/>
                <a:cs typeface="Calibri" panose="020F0502020204030204" pitchFamily="34" charset="0"/>
              </a:rPr>
              <a:t>Capacity Generation </a:t>
            </a:r>
          </a:p>
        </p:txBody>
      </p:sp>
      <p:sp>
        <p:nvSpPr>
          <p:cNvPr id="34" name="Diagonal Stripe 33">
            <a:extLst>
              <a:ext uri="{FF2B5EF4-FFF2-40B4-BE49-F238E27FC236}">
                <a16:creationId xmlns:a16="http://schemas.microsoft.com/office/drawing/2014/main" id="{ABEF77F0-4D11-CA4E-82C7-8922215F3E35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64436EF-4C10-D340-B10E-D9DD90924EEA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3</a:t>
            </a:r>
          </a:p>
        </p:txBody>
      </p:sp>
    </p:spTree>
    <p:extLst>
      <p:ext uri="{BB962C8B-B14F-4D97-AF65-F5344CB8AC3E}">
        <p14:creationId xmlns:p14="http://schemas.microsoft.com/office/powerpoint/2010/main" val="3198410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29082" y="1435408"/>
            <a:ext cx="9013621" cy="3847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u="sng" dirty="0">
                <a:latin typeface="Calibri" panose="020F0502020204030204" pitchFamily="34" charset="0"/>
                <a:cs typeface="Calibri" panose="020F0502020204030204" pitchFamily="34" charset="0"/>
              </a:rPr>
              <a:t>Required Week Three Readings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1. “The Birth and Death of the Orange Book,” Steve Lipner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https://www.stevelipner.org/links/resources/ 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The%20Birth%20and%20Death%20of%20the%20Orange%20Book.pdf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b="1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Chapters 8 through 11:</a:t>
            </a:r>
            <a:r>
              <a:rPr lang="en-US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 From CIA to APT: An Introduction </a:t>
            </a:r>
          </a:p>
          <a:p>
            <a:r>
              <a:rPr lang="en-US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to Cyber Security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, E. Amoroso &amp; M. Amoroso </a:t>
            </a:r>
          </a:p>
          <a:p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Diagonal Stripe 2">
            <a:extLst>
              <a:ext uri="{FF2B5EF4-FFF2-40B4-BE49-F238E27FC236}">
                <a16:creationId xmlns:a16="http://schemas.microsoft.com/office/drawing/2014/main" id="{4FBC0E88-79C2-2D49-B8E4-A514DB3F94ED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34D023-963D-9E48-BF33-FBA562478A91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3</a:t>
            </a:r>
          </a:p>
        </p:txBody>
      </p:sp>
    </p:spTree>
    <p:extLst>
      <p:ext uri="{BB962C8B-B14F-4D97-AF65-F5344CB8AC3E}">
        <p14:creationId xmlns:p14="http://schemas.microsoft.com/office/powerpoint/2010/main" val="41628285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3"/>
          <p:cNvSpPr txBox="1">
            <a:spLocks noChangeArrowheads="1"/>
          </p:cNvSpPr>
          <p:nvPr/>
        </p:nvSpPr>
        <p:spPr bwMode="auto">
          <a:xfrm>
            <a:off x="2078966" y="176050"/>
            <a:ext cx="8037513" cy="685800"/>
          </a:xfrm>
          <a:prstGeom prst="rect">
            <a:avLst/>
          </a:prstGeom>
          <a:solidFill>
            <a:srgbClr val="FFFFFF"/>
          </a:solidFill>
          <a:ln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Bot Capacity Generation (500Kbps)</a:t>
            </a:r>
          </a:p>
        </p:txBody>
      </p:sp>
      <p:cxnSp>
        <p:nvCxnSpPr>
          <p:cNvPr id="3" name="Straight Arrow Connector 2"/>
          <p:cNvCxnSpPr/>
          <p:nvPr/>
        </p:nvCxnSpPr>
        <p:spPr bwMode="auto">
          <a:xfrm>
            <a:off x="2667000" y="5791200"/>
            <a:ext cx="7162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" name="Straight Arrow Connector 3"/>
          <p:cNvCxnSpPr/>
          <p:nvPr/>
        </p:nvCxnSpPr>
        <p:spPr bwMode="auto">
          <a:xfrm flipV="1">
            <a:off x="2667000" y="2057400"/>
            <a:ext cx="0" cy="3733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3026441" y="5862936"/>
            <a:ext cx="876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T1</a:t>
            </a:r>
          </a:p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(1.5 Mbps)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05249" y="5862936"/>
            <a:ext cx="91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OC3</a:t>
            </a:r>
          </a:p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(155 Mbps)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35114" y="5862936"/>
            <a:ext cx="839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OC48</a:t>
            </a:r>
          </a:p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(2.4 Gbps)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01910" y="5862936"/>
            <a:ext cx="797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OC192</a:t>
            </a:r>
          </a:p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(10 Gbps)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36193" y="5178624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5K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33601" y="4569024"/>
            <a:ext cx="465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10K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33601" y="4035624"/>
            <a:ext cx="465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15K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33601" y="3426024"/>
            <a:ext cx="465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20K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133601" y="2816424"/>
            <a:ext cx="465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25K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33601" y="2206824"/>
            <a:ext cx="465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30K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33601" y="914401"/>
            <a:ext cx="465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65K</a:t>
            </a:r>
          </a:p>
        </p:txBody>
      </p:sp>
      <p:cxnSp>
        <p:nvCxnSpPr>
          <p:cNvPr id="22" name="Straight Connector 21"/>
          <p:cNvCxnSpPr/>
          <p:nvPr/>
        </p:nvCxnSpPr>
        <p:spPr bwMode="auto">
          <a:xfrm>
            <a:off x="3124200" y="5791200"/>
            <a:ext cx="6858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>
            <a:off x="4495800" y="5791200"/>
            <a:ext cx="685800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Rectangle 24"/>
          <p:cNvSpPr/>
          <p:nvPr/>
        </p:nvSpPr>
        <p:spPr bwMode="auto">
          <a:xfrm>
            <a:off x="5867400" y="5410200"/>
            <a:ext cx="685800" cy="381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7239000" y="4191000"/>
            <a:ext cx="685800" cy="16002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 bwMode="auto">
          <a:xfrm flipV="1">
            <a:off x="2667000" y="685800"/>
            <a:ext cx="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2557790" y="1519536"/>
            <a:ext cx="223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11150" y="5514202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658757" y="5438002"/>
            <a:ext cx="420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129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894847" y="5105401"/>
            <a:ext cx="5389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4,147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257935" y="3886201"/>
            <a:ext cx="617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16,667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915624" y="2918936"/>
            <a:ext cx="17636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i="1" dirty="0">
                <a:latin typeface="Calibri" panose="020F0502020204030204" pitchFamily="34" charset="0"/>
                <a:cs typeface="Calibri" panose="020F0502020204030204" pitchFamily="34" charset="0"/>
              </a:rPr>
              <a:t>Assumed 0.5 Mbps </a:t>
            </a:r>
          </a:p>
          <a:p>
            <a:pPr algn="ctr"/>
            <a:r>
              <a:rPr lang="en-US" sz="1400" b="1" i="1" dirty="0">
                <a:latin typeface="Calibri" panose="020F0502020204030204" pitchFamily="34" charset="0"/>
                <a:cs typeface="Calibri" panose="020F0502020204030204" pitchFamily="34" charset="0"/>
              </a:rPr>
              <a:t>Outbound Single Bot </a:t>
            </a:r>
          </a:p>
          <a:p>
            <a:pPr algn="ctr"/>
            <a:r>
              <a:rPr lang="en-US" sz="1400" b="1" i="1" dirty="0">
                <a:latin typeface="Calibri" panose="020F0502020204030204" pitchFamily="34" charset="0"/>
                <a:cs typeface="Calibri" panose="020F0502020204030204" pitchFamily="34" charset="0"/>
              </a:rPr>
              <a:t>Capacity Generation </a:t>
            </a:r>
          </a:p>
        </p:txBody>
      </p:sp>
      <p:sp>
        <p:nvSpPr>
          <p:cNvPr id="34" name="Diagonal Stripe 33">
            <a:extLst>
              <a:ext uri="{FF2B5EF4-FFF2-40B4-BE49-F238E27FC236}">
                <a16:creationId xmlns:a16="http://schemas.microsoft.com/office/drawing/2014/main" id="{ABEF77F0-4D11-CA4E-82C7-8922215F3E35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64436EF-4C10-D340-B10E-D9DD90924EEA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3</a:t>
            </a:r>
          </a:p>
        </p:txBody>
      </p:sp>
    </p:spTree>
    <p:extLst>
      <p:ext uri="{BB962C8B-B14F-4D97-AF65-F5344CB8AC3E}">
        <p14:creationId xmlns:p14="http://schemas.microsoft.com/office/powerpoint/2010/main" val="10396320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3"/>
          <p:cNvSpPr txBox="1">
            <a:spLocks noChangeArrowheads="1"/>
          </p:cNvSpPr>
          <p:nvPr/>
        </p:nvSpPr>
        <p:spPr bwMode="auto">
          <a:xfrm>
            <a:off x="2078966" y="176050"/>
            <a:ext cx="8037513" cy="685800"/>
          </a:xfrm>
          <a:prstGeom prst="rect">
            <a:avLst/>
          </a:prstGeom>
          <a:solidFill>
            <a:srgbClr val="FFFFFF"/>
          </a:solidFill>
          <a:ln>
            <a:miter lim="800000"/>
            <a:headEnd/>
            <a:tailEnd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Bot Capacity Generation (500Kbps)</a:t>
            </a:r>
          </a:p>
        </p:txBody>
      </p:sp>
      <p:cxnSp>
        <p:nvCxnSpPr>
          <p:cNvPr id="3" name="Straight Arrow Connector 2"/>
          <p:cNvCxnSpPr/>
          <p:nvPr/>
        </p:nvCxnSpPr>
        <p:spPr bwMode="auto">
          <a:xfrm>
            <a:off x="2667000" y="5791200"/>
            <a:ext cx="7162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" name="Straight Arrow Connector 3"/>
          <p:cNvCxnSpPr/>
          <p:nvPr/>
        </p:nvCxnSpPr>
        <p:spPr bwMode="auto">
          <a:xfrm flipV="1">
            <a:off x="2667000" y="2057400"/>
            <a:ext cx="0" cy="3733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3026441" y="5862936"/>
            <a:ext cx="876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T1</a:t>
            </a:r>
          </a:p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(1.5 Mbps)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05249" y="5862936"/>
            <a:ext cx="91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OC3</a:t>
            </a:r>
          </a:p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(155 Mbps)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35114" y="5862936"/>
            <a:ext cx="839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OC48</a:t>
            </a:r>
          </a:p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(2.4 Gbps)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01910" y="5862936"/>
            <a:ext cx="797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OC192</a:t>
            </a:r>
          </a:p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(10 Gbps)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26491" y="5862936"/>
            <a:ext cx="797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OC786</a:t>
            </a:r>
          </a:p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(40 Gbps)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36193" y="5178624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5K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33601" y="4569024"/>
            <a:ext cx="465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10K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33601" y="4035624"/>
            <a:ext cx="465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15K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33601" y="3426024"/>
            <a:ext cx="465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20K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133601" y="2816424"/>
            <a:ext cx="465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25K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33601" y="2206824"/>
            <a:ext cx="465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30K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33601" y="914401"/>
            <a:ext cx="465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65K</a:t>
            </a:r>
          </a:p>
        </p:txBody>
      </p:sp>
      <p:cxnSp>
        <p:nvCxnSpPr>
          <p:cNvPr id="22" name="Straight Connector 21"/>
          <p:cNvCxnSpPr/>
          <p:nvPr/>
        </p:nvCxnSpPr>
        <p:spPr bwMode="auto">
          <a:xfrm>
            <a:off x="3124200" y="5791200"/>
            <a:ext cx="6858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>
            <a:off x="4495800" y="5791200"/>
            <a:ext cx="685800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Rectangle 24"/>
          <p:cNvSpPr/>
          <p:nvPr/>
        </p:nvSpPr>
        <p:spPr bwMode="auto">
          <a:xfrm>
            <a:off x="5867400" y="5410200"/>
            <a:ext cx="685800" cy="381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7239000" y="4191000"/>
            <a:ext cx="685800" cy="16002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 bwMode="auto">
          <a:xfrm flipV="1">
            <a:off x="2667000" y="685800"/>
            <a:ext cx="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2557790" y="1519536"/>
            <a:ext cx="223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8534400" y="1066800"/>
            <a:ext cx="685800" cy="47244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5" name="Straight Connector 34"/>
          <p:cNvCxnSpPr/>
          <p:nvPr/>
        </p:nvCxnSpPr>
        <p:spPr bwMode="auto">
          <a:xfrm flipV="1">
            <a:off x="8458200" y="1676400"/>
            <a:ext cx="304800" cy="228600"/>
          </a:xfrm>
          <a:prstGeom prst="line">
            <a:avLst/>
          </a:prstGeom>
          <a:solidFill>
            <a:schemeClr val="accent1"/>
          </a:solidFill>
          <a:ln w="1016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/>
          <p:cNvCxnSpPr/>
          <p:nvPr/>
        </p:nvCxnSpPr>
        <p:spPr bwMode="auto">
          <a:xfrm>
            <a:off x="8686800" y="1676400"/>
            <a:ext cx="228600" cy="228600"/>
          </a:xfrm>
          <a:prstGeom prst="line">
            <a:avLst/>
          </a:prstGeom>
          <a:solidFill>
            <a:schemeClr val="accent1"/>
          </a:solidFill>
          <a:ln w="1016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/>
          <p:cNvCxnSpPr/>
          <p:nvPr/>
        </p:nvCxnSpPr>
        <p:spPr bwMode="auto">
          <a:xfrm flipV="1">
            <a:off x="8839200" y="1676400"/>
            <a:ext cx="457200" cy="228600"/>
          </a:xfrm>
          <a:prstGeom prst="line">
            <a:avLst/>
          </a:prstGeom>
          <a:solidFill>
            <a:schemeClr val="accent1"/>
          </a:solidFill>
          <a:ln w="1016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3" name="TextBox 42"/>
          <p:cNvSpPr txBox="1"/>
          <p:nvPr/>
        </p:nvSpPr>
        <p:spPr>
          <a:xfrm>
            <a:off x="3311150" y="5514202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658757" y="5438002"/>
            <a:ext cx="420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129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894847" y="5105401"/>
            <a:ext cx="5389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4,147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257935" y="3886201"/>
            <a:ext cx="617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16,667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553335" y="789802"/>
            <a:ext cx="617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66,668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915624" y="2918936"/>
            <a:ext cx="17636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i="1" dirty="0">
                <a:latin typeface="Calibri" panose="020F0502020204030204" pitchFamily="34" charset="0"/>
                <a:cs typeface="Calibri" panose="020F0502020204030204" pitchFamily="34" charset="0"/>
              </a:rPr>
              <a:t>Assumed 0.5 Mbps </a:t>
            </a:r>
          </a:p>
          <a:p>
            <a:pPr algn="ctr"/>
            <a:r>
              <a:rPr lang="en-US" sz="1400" b="1" i="1" dirty="0">
                <a:latin typeface="Calibri" panose="020F0502020204030204" pitchFamily="34" charset="0"/>
                <a:cs typeface="Calibri" panose="020F0502020204030204" pitchFamily="34" charset="0"/>
              </a:rPr>
              <a:t>Outbound Single Bot </a:t>
            </a:r>
          </a:p>
          <a:p>
            <a:pPr algn="ctr"/>
            <a:r>
              <a:rPr lang="en-US" sz="1400" b="1" i="1" dirty="0">
                <a:latin typeface="Calibri" panose="020F0502020204030204" pitchFamily="34" charset="0"/>
                <a:cs typeface="Calibri" panose="020F0502020204030204" pitchFamily="34" charset="0"/>
              </a:rPr>
              <a:t>Capacity Generation </a:t>
            </a:r>
          </a:p>
        </p:txBody>
      </p:sp>
      <p:sp>
        <p:nvSpPr>
          <p:cNvPr id="34" name="Diagonal Stripe 33">
            <a:extLst>
              <a:ext uri="{FF2B5EF4-FFF2-40B4-BE49-F238E27FC236}">
                <a16:creationId xmlns:a16="http://schemas.microsoft.com/office/drawing/2014/main" id="{ABEF77F0-4D11-CA4E-82C7-8922215F3E35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64436EF-4C10-D340-B10E-D9DD90924EEA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3</a:t>
            </a:r>
          </a:p>
        </p:txBody>
      </p:sp>
    </p:spTree>
    <p:extLst>
      <p:ext uri="{BB962C8B-B14F-4D97-AF65-F5344CB8AC3E}">
        <p14:creationId xmlns:p14="http://schemas.microsoft.com/office/powerpoint/2010/main" val="34747170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/>
          <p:nvPr/>
        </p:nvSpPr>
        <p:spPr>
          <a:xfrm>
            <a:off x="1524000" y="1375625"/>
            <a:ext cx="9144000" cy="61212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2625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Botnet Capacity Generation (750 Kbps – 1.0 Mbps)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39056" y="1435237"/>
            <a:ext cx="1832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Number of Bots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18701" y="1435237"/>
            <a:ext cx="2198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Outbound Capacity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46574" y="1435237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Size of Attack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37742" y="1435237"/>
            <a:ext cx="1551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Network Size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524000" y="1900137"/>
            <a:ext cx="914400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533851" y="1987747"/>
            <a:ext cx="914400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530743" y="1375625"/>
            <a:ext cx="914400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23262" y="2054125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40435" y="2054125"/>
            <a:ext cx="1135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750 Kbps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42982" y="2054125"/>
            <a:ext cx="1156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1.5 Mbps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11638" y="205412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69286" y="2505968"/>
            <a:ext cx="768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1,200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19647" y="2505968"/>
            <a:ext cx="1156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1.0 Mbps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100464" y="2505968"/>
            <a:ext cx="1099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1.2 Gbps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223036" y="2529701"/>
            <a:ext cx="829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OC-24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569286" y="2957811"/>
            <a:ext cx="768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2,400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19647" y="2957811"/>
            <a:ext cx="1156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1.0 Mbps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100464" y="2957811"/>
            <a:ext cx="1099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2.4 Gbps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223036" y="3005277"/>
            <a:ext cx="829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OC-48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439292" y="3409654"/>
            <a:ext cx="898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10,000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619647" y="3409654"/>
            <a:ext cx="1156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1.0 Mbps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970472" y="3409654"/>
            <a:ext cx="1228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10.0 Gbps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093042" y="3480853"/>
            <a:ext cx="959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OC-192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439292" y="3861497"/>
            <a:ext cx="898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40,000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619647" y="3861497"/>
            <a:ext cx="1156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1.0 Mbps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970472" y="3861497"/>
            <a:ext cx="1228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40.0 Gbps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093042" y="3956429"/>
            <a:ext cx="959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OC-768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439292" y="4313340"/>
            <a:ext cx="898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80,000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619647" y="4313340"/>
            <a:ext cx="1156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1.0 Mbps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970472" y="4313340"/>
            <a:ext cx="1228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80.0 Gbps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309298" y="4765183"/>
            <a:ext cx="1028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100,000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619647" y="4765183"/>
            <a:ext cx="1156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1.0 Mbps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035218" y="4765183"/>
            <a:ext cx="1164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100 Gbps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115310" y="5217025"/>
            <a:ext cx="1222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1,000,000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619647" y="5217025"/>
            <a:ext cx="1156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1.0 Mbps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905224" y="5217025"/>
            <a:ext cx="129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1000 Gbps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1524000" y="5752320"/>
            <a:ext cx="914400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765859" y="1375626"/>
            <a:ext cx="0" cy="437669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522962" y="1375626"/>
            <a:ext cx="0" cy="437669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8611228" y="1375626"/>
            <a:ext cx="0" cy="437669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ight Brace 50"/>
          <p:cNvSpPr/>
          <p:nvPr/>
        </p:nvSpPr>
        <p:spPr>
          <a:xfrm>
            <a:off x="8500807" y="4457539"/>
            <a:ext cx="385294" cy="1159597"/>
          </a:xfrm>
          <a:prstGeom prst="rightBrace">
            <a:avLst>
              <a:gd name="adj1" fmla="val 32428"/>
              <a:gd name="adj2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131767" y="4565129"/>
            <a:ext cx="16113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Starts to fill</a:t>
            </a:r>
          </a:p>
          <a:p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typical ISP</a:t>
            </a:r>
          </a:p>
          <a:p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backbone</a:t>
            </a:r>
          </a:p>
        </p:txBody>
      </p:sp>
      <p:sp>
        <p:nvSpPr>
          <p:cNvPr id="47" name="Diagonal Stripe 46">
            <a:extLst>
              <a:ext uri="{FF2B5EF4-FFF2-40B4-BE49-F238E27FC236}">
                <a16:creationId xmlns:a16="http://schemas.microsoft.com/office/drawing/2014/main" id="{730E5B9C-7DDB-B14E-8946-CAE51B8CD2D1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6D72F0-868A-5C4E-B92D-295B64C8EFEE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3</a:t>
            </a:r>
          </a:p>
        </p:txBody>
      </p:sp>
    </p:spTree>
    <p:extLst>
      <p:ext uri="{BB962C8B-B14F-4D97-AF65-F5344CB8AC3E}">
        <p14:creationId xmlns:p14="http://schemas.microsoft.com/office/powerpoint/2010/main" val="13192169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1125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5605" y="0"/>
            <a:ext cx="6883335" cy="6858000"/>
          </a:xfrm>
          <a:prstGeom prst="rect">
            <a:avLst/>
          </a:prstGeom>
        </p:spPr>
      </p:pic>
      <p:sp>
        <p:nvSpPr>
          <p:cNvPr id="3" name="Diagonal Stripe 2">
            <a:extLst>
              <a:ext uri="{FF2B5EF4-FFF2-40B4-BE49-F238E27FC236}">
                <a16:creationId xmlns:a16="http://schemas.microsoft.com/office/drawing/2014/main" id="{351BA61C-CF92-7D4F-9494-2AF024D8F36C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2B9FF-04E2-B343-A81F-3C016A57A93B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3</a:t>
            </a:r>
          </a:p>
        </p:txBody>
      </p:sp>
    </p:spTree>
    <p:extLst>
      <p:ext uri="{BB962C8B-B14F-4D97-AF65-F5344CB8AC3E}">
        <p14:creationId xmlns:p14="http://schemas.microsoft.com/office/powerpoint/2010/main" val="443256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Cloud 72">
            <a:extLst>
              <a:ext uri="{FF2B5EF4-FFF2-40B4-BE49-F238E27FC236}">
                <a16:creationId xmlns:a16="http://schemas.microsoft.com/office/drawing/2014/main" id="{A4938109-F0A8-6C4E-91B0-5FA22C692ED2}"/>
              </a:ext>
            </a:extLst>
          </p:cNvPr>
          <p:cNvSpPr/>
          <p:nvPr/>
        </p:nvSpPr>
        <p:spPr>
          <a:xfrm>
            <a:off x="6699900" y="2160086"/>
            <a:ext cx="2680138" cy="2541889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2CC852-7080-7D48-B173-7D0E814270E0}"/>
              </a:ext>
            </a:extLst>
          </p:cNvPr>
          <p:cNvSpPr/>
          <p:nvPr/>
        </p:nvSpPr>
        <p:spPr>
          <a:xfrm>
            <a:off x="4613854" y="3247285"/>
            <a:ext cx="2979595" cy="4155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C5E110DB-DFE4-C743-9D4B-66C9C43FB810}"/>
              </a:ext>
            </a:extLst>
          </p:cNvPr>
          <p:cNvSpPr/>
          <p:nvPr/>
        </p:nvSpPr>
        <p:spPr>
          <a:xfrm>
            <a:off x="2201937" y="2201919"/>
            <a:ext cx="2680138" cy="2541889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9276A1-C9E7-874E-A460-0920B85ACE83}"/>
              </a:ext>
            </a:extLst>
          </p:cNvPr>
          <p:cNvSpPr/>
          <p:nvPr/>
        </p:nvSpPr>
        <p:spPr>
          <a:xfrm>
            <a:off x="1718460" y="1886608"/>
            <a:ext cx="2638096" cy="3563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CFD50053-1CDB-B346-AEA5-5AAF6BC70254}"/>
              </a:ext>
            </a:extLst>
          </p:cNvPr>
          <p:cNvSpPr/>
          <p:nvPr/>
        </p:nvSpPr>
        <p:spPr>
          <a:xfrm>
            <a:off x="7325712" y="2196664"/>
            <a:ext cx="2680138" cy="2541889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B6C5A9-759C-D040-BF87-31D38183F346}"/>
              </a:ext>
            </a:extLst>
          </p:cNvPr>
          <p:cNvSpPr/>
          <p:nvPr/>
        </p:nvSpPr>
        <p:spPr>
          <a:xfrm>
            <a:off x="7882761" y="1881353"/>
            <a:ext cx="2638096" cy="3563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gonal Stripe 2">
            <a:extLst>
              <a:ext uri="{FF2B5EF4-FFF2-40B4-BE49-F238E27FC236}">
                <a16:creationId xmlns:a16="http://schemas.microsoft.com/office/drawing/2014/main" id="{49835A09-E372-304A-90C1-48CCE96C701D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83E148-4F1A-8043-AF8E-12E2666D450B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3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2231B56-0A75-114A-A143-E89A6688E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518" y="-2625"/>
            <a:ext cx="9653752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Case Study: Mitigating Inbound Election Reporting DDOS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16A554-611A-9440-A288-27FAA7D604A5}"/>
              </a:ext>
            </a:extLst>
          </p:cNvPr>
          <p:cNvSpPr/>
          <p:nvPr/>
        </p:nvSpPr>
        <p:spPr>
          <a:xfrm>
            <a:off x="8902266" y="3009094"/>
            <a:ext cx="1786758" cy="9170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D3A517-3E04-8A44-8EA4-0396808632FB}"/>
              </a:ext>
            </a:extLst>
          </p:cNvPr>
          <p:cNvSpPr txBox="1"/>
          <p:nvPr/>
        </p:nvSpPr>
        <p:spPr>
          <a:xfrm>
            <a:off x="9075406" y="3236776"/>
            <a:ext cx="1230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Election Results</a:t>
            </a:r>
          </a:p>
          <a:p>
            <a:pPr algn="ctr"/>
            <a:r>
              <a:rPr lang="en-US" sz="1200" dirty="0"/>
              <a:t>Reporting Server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FF4F0E-33DF-6845-8045-C0BA58C7BAF8}"/>
              </a:ext>
            </a:extLst>
          </p:cNvPr>
          <p:cNvSpPr txBox="1"/>
          <p:nvPr/>
        </p:nvSpPr>
        <p:spPr>
          <a:xfrm>
            <a:off x="7861741" y="2476936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461F05-D0C8-9D4D-8E36-17E4DC0D6AEA}"/>
              </a:ext>
            </a:extLst>
          </p:cNvPr>
          <p:cNvSpPr txBox="1"/>
          <p:nvPr/>
        </p:nvSpPr>
        <p:spPr>
          <a:xfrm>
            <a:off x="5031607" y="3640882"/>
            <a:ext cx="6889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Internet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CBDD5-BED0-794A-A912-D6F001CD80C7}"/>
              </a:ext>
            </a:extLst>
          </p:cNvPr>
          <p:cNvSpPr/>
          <p:nvPr/>
        </p:nvSpPr>
        <p:spPr>
          <a:xfrm>
            <a:off x="1613340" y="3019603"/>
            <a:ext cx="1786758" cy="9170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FDE321-D583-FC44-AAE7-928F2E37AEF2}"/>
              </a:ext>
            </a:extLst>
          </p:cNvPr>
          <p:cNvSpPr txBox="1"/>
          <p:nvPr/>
        </p:nvSpPr>
        <p:spPr>
          <a:xfrm>
            <a:off x="1650324" y="3247285"/>
            <a:ext cx="1502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Regional Election</a:t>
            </a:r>
          </a:p>
          <a:p>
            <a:pPr algn="ctr"/>
            <a:r>
              <a:rPr lang="en-US" sz="1200" dirty="0"/>
              <a:t>Management System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A27E00-A5A0-A34D-9E40-B81B1DC77997}"/>
              </a:ext>
            </a:extLst>
          </p:cNvPr>
          <p:cNvSpPr txBox="1"/>
          <p:nvPr/>
        </p:nvSpPr>
        <p:spPr>
          <a:xfrm>
            <a:off x="3849347" y="2476936"/>
            <a:ext cx="686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LAN/ISP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05A8FF-A178-674B-AA9C-1E407E73F583}"/>
              </a:ext>
            </a:extLst>
          </p:cNvPr>
          <p:cNvCxnSpPr>
            <a:cxnSpLocks/>
          </p:cNvCxnSpPr>
          <p:nvPr/>
        </p:nvCxnSpPr>
        <p:spPr>
          <a:xfrm flipV="1">
            <a:off x="3400098" y="3456590"/>
            <a:ext cx="5502168" cy="110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805E6AB-8FFC-FE40-B8FE-688A12B1FDF4}"/>
              </a:ext>
            </a:extLst>
          </p:cNvPr>
          <p:cNvSpPr txBox="1"/>
          <p:nvPr/>
        </p:nvSpPr>
        <p:spPr>
          <a:xfrm>
            <a:off x="7069788" y="2476936"/>
            <a:ext cx="373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ISP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EF3F084-DCB5-824B-BAE0-B970EE06E73F}"/>
              </a:ext>
            </a:extLst>
          </p:cNvPr>
          <p:cNvSpPr txBox="1"/>
          <p:nvPr/>
        </p:nvSpPr>
        <p:spPr>
          <a:xfrm>
            <a:off x="7611258" y="3457698"/>
            <a:ext cx="1227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Reports Working</a:t>
            </a:r>
          </a:p>
        </p:txBody>
      </p:sp>
    </p:spTree>
    <p:extLst>
      <p:ext uri="{BB962C8B-B14F-4D97-AF65-F5344CB8AC3E}">
        <p14:creationId xmlns:p14="http://schemas.microsoft.com/office/powerpoint/2010/main" val="30694226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Cloud 72">
            <a:extLst>
              <a:ext uri="{FF2B5EF4-FFF2-40B4-BE49-F238E27FC236}">
                <a16:creationId xmlns:a16="http://schemas.microsoft.com/office/drawing/2014/main" id="{A4938109-F0A8-6C4E-91B0-5FA22C692ED2}"/>
              </a:ext>
            </a:extLst>
          </p:cNvPr>
          <p:cNvSpPr/>
          <p:nvPr/>
        </p:nvSpPr>
        <p:spPr>
          <a:xfrm>
            <a:off x="6699900" y="2160086"/>
            <a:ext cx="2680138" cy="2541889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354F2054-3378-C74D-BB1F-3EF71C84EF1B}"/>
              </a:ext>
            </a:extLst>
          </p:cNvPr>
          <p:cNvSpPr/>
          <p:nvPr/>
        </p:nvSpPr>
        <p:spPr>
          <a:xfrm>
            <a:off x="5234151" y="4813739"/>
            <a:ext cx="1629104" cy="1374482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2CC852-7080-7D48-B173-7D0E814270E0}"/>
              </a:ext>
            </a:extLst>
          </p:cNvPr>
          <p:cNvSpPr/>
          <p:nvPr/>
        </p:nvSpPr>
        <p:spPr>
          <a:xfrm>
            <a:off x="4613854" y="3247285"/>
            <a:ext cx="2979595" cy="4155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C5E110DB-DFE4-C743-9D4B-66C9C43FB810}"/>
              </a:ext>
            </a:extLst>
          </p:cNvPr>
          <p:cNvSpPr/>
          <p:nvPr/>
        </p:nvSpPr>
        <p:spPr>
          <a:xfrm>
            <a:off x="2201937" y="2201919"/>
            <a:ext cx="2680138" cy="2541889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9276A1-C9E7-874E-A460-0920B85ACE83}"/>
              </a:ext>
            </a:extLst>
          </p:cNvPr>
          <p:cNvSpPr/>
          <p:nvPr/>
        </p:nvSpPr>
        <p:spPr>
          <a:xfrm>
            <a:off x="1718460" y="1886608"/>
            <a:ext cx="2638096" cy="3563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CFD50053-1CDB-B346-AEA5-5AAF6BC70254}"/>
              </a:ext>
            </a:extLst>
          </p:cNvPr>
          <p:cNvSpPr/>
          <p:nvPr/>
        </p:nvSpPr>
        <p:spPr>
          <a:xfrm>
            <a:off x="7325712" y="2196664"/>
            <a:ext cx="2680138" cy="2541889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B6C5A9-759C-D040-BF87-31D38183F346}"/>
              </a:ext>
            </a:extLst>
          </p:cNvPr>
          <p:cNvSpPr/>
          <p:nvPr/>
        </p:nvSpPr>
        <p:spPr>
          <a:xfrm>
            <a:off x="7882761" y="1881353"/>
            <a:ext cx="2638096" cy="3563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gonal Stripe 2">
            <a:extLst>
              <a:ext uri="{FF2B5EF4-FFF2-40B4-BE49-F238E27FC236}">
                <a16:creationId xmlns:a16="http://schemas.microsoft.com/office/drawing/2014/main" id="{49835A09-E372-304A-90C1-48CCE96C701D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83E148-4F1A-8043-AF8E-12E2666D450B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3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2231B56-0A75-114A-A143-E89A6688E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518" y="-2625"/>
            <a:ext cx="9653752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Case Study: Mitigating Inbound Election Reporting DDOS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16A554-611A-9440-A288-27FAA7D604A5}"/>
              </a:ext>
            </a:extLst>
          </p:cNvPr>
          <p:cNvSpPr/>
          <p:nvPr/>
        </p:nvSpPr>
        <p:spPr>
          <a:xfrm>
            <a:off x="8902266" y="3009094"/>
            <a:ext cx="1786758" cy="9170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D3A517-3E04-8A44-8EA4-0396808632FB}"/>
              </a:ext>
            </a:extLst>
          </p:cNvPr>
          <p:cNvSpPr txBox="1"/>
          <p:nvPr/>
        </p:nvSpPr>
        <p:spPr>
          <a:xfrm>
            <a:off x="9075406" y="3236776"/>
            <a:ext cx="1230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Election Results</a:t>
            </a:r>
          </a:p>
          <a:p>
            <a:pPr algn="ctr"/>
            <a:r>
              <a:rPr lang="en-US" sz="1200" dirty="0"/>
              <a:t>Reporting Server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CBDD5-BED0-794A-A912-D6F001CD80C7}"/>
              </a:ext>
            </a:extLst>
          </p:cNvPr>
          <p:cNvSpPr/>
          <p:nvPr/>
        </p:nvSpPr>
        <p:spPr>
          <a:xfrm>
            <a:off x="1613340" y="3019603"/>
            <a:ext cx="1786758" cy="9170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FDE321-D583-FC44-AAE7-928F2E37AEF2}"/>
              </a:ext>
            </a:extLst>
          </p:cNvPr>
          <p:cNvSpPr txBox="1"/>
          <p:nvPr/>
        </p:nvSpPr>
        <p:spPr>
          <a:xfrm>
            <a:off x="1650324" y="3247285"/>
            <a:ext cx="1502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Regional Election</a:t>
            </a:r>
          </a:p>
          <a:p>
            <a:pPr algn="ctr"/>
            <a:r>
              <a:rPr lang="en-US" sz="1200" dirty="0"/>
              <a:t>Management System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05A8FF-A178-674B-AA9C-1E407E73F583}"/>
              </a:ext>
            </a:extLst>
          </p:cNvPr>
          <p:cNvCxnSpPr>
            <a:cxnSpLocks/>
            <a:stCxn id="16" idx="3"/>
            <a:endCxn id="7" idx="2"/>
          </p:cNvCxnSpPr>
          <p:nvPr/>
        </p:nvCxnSpPr>
        <p:spPr>
          <a:xfrm flipV="1">
            <a:off x="3400098" y="3467609"/>
            <a:ext cx="393392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A80A17F4-93FF-1649-BECF-4986FFCBD7D3}"/>
              </a:ext>
            </a:extLst>
          </p:cNvPr>
          <p:cNvSpPr/>
          <p:nvPr/>
        </p:nvSpPr>
        <p:spPr>
          <a:xfrm>
            <a:off x="6151468" y="5466399"/>
            <a:ext cx="248772" cy="2880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32E6660-D10B-5B45-97E8-8EE8B634BE0C}"/>
              </a:ext>
            </a:extLst>
          </p:cNvPr>
          <p:cNvSpPr/>
          <p:nvPr/>
        </p:nvSpPr>
        <p:spPr>
          <a:xfrm>
            <a:off x="5665946" y="5753372"/>
            <a:ext cx="248772" cy="2880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6BDBB4E-9783-5848-847F-F64D9D56C829}"/>
              </a:ext>
            </a:extLst>
          </p:cNvPr>
          <p:cNvSpPr/>
          <p:nvPr/>
        </p:nvSpPr>
        <p:spPr>
          <a:xfrm>
            <a:off x="5496898" y="5283078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591C9F1-2066-0E49-87AC-AF6E394313A2}"/>
              </a:ext>
            </a:extLst>
          </p:cNvPr>
          <p:cNvSpPr/>
          <p:nvPr/>
        </p:nvSpPr>
        <p:spPr>
          <a:xfrm>
            <a:off x="5649298" y="5435478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4E0B00B-2F1F-3C45-AD62-012896A28F98}"/>
              </a:ext>
            </a:extLst>
          </p:cNvPr>
          <p:cNvSpPr/>
          <p:nvPr/>
        </p:nvSpPr>
        <p:spPr>
          <a:xfrm>
            <a:off x="5801698" y="5587878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891F7D4-7FA0-1542-9F57-D34700972D49}"/>
              </a:ext>
            </a:extLst>
          </p:cNvPr>
          <p:cNvSpPr/>
          <p:nvPr/>
        </p:nvSpPr>
        <p:spPr>
          <a:xfrm>
            <a:off x="5731517" y="5268894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8A04832-F407-3B4A-80E3-8A55C151B7D4}"/>
              </a:ext>
            </a:extLst>
          </p:cNvPr>
          <p:cNvSpPr/>
          <p:nvPr/>
        </p:nvSpPr>
        <p:spPr>
          <a:xfrm>
            <a:off x="5883917" y="5421294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E13C8F-AC61-EF48-A53A-C5F84E8290C2}"/>
              </a:ext>
            </a:extLst>
          </p:cNvPr>
          <p:cNvSpPr/>
          <p:nvPr/>
        </p:nvSpPr>
        <p:spPr>
          <a:xfrm>
            <a:off x="6173018" y="5173598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BD8772B-CC5D-CD4B-AF09-A5E5795E1DC9}"/>
              </a:ext>
            </a:extLst>
          </p:cNvPr>
          <p:cNvSpPr/>
          <p:nvPr/>
        </p:nvSpPr>
        <p:spPr>
          <a:xfrm>
            <a:off x="6477818" y="5478398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B3F0229-5C52-CC44-946B-442CB8317214}"/>
              </a:ext>
            </a:extLst>
          </p:cNvPr>
          <p:cNvSpPr/>
          <p:nvPr/>
        </p:nvSpPr>
        <p:spPr>
          <a:xfrm>
            <a:off x="6407637" y="5159414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F8B385A-DA03-3549-AC61-BF6AA42F412C}"/>
              </a:ext>
            </a:extLst>
          </p:cNvPr>
          <p:cNvSpPr/>
          <p:nvPr/>
        </p:nvSpPr>
        <p:spPr>
          <a:xfrm>
            <a:off x="6560037" y="5311814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C0FA3D9-2677-D54E-883C-5D7411FCC5B2}"/>
              </a:ext>
            </a:extLst>
          </p:cNvPr>
          <p:cNvSpPr/>
          <p:nvPr/>
        </p:nvSpPr>
        <p:spPr>
          <a:xfrm>
            <a:off x="5631489" y="5090306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3694925-5217-E744-AD4B-98F8FFF9999E}"/>
              </a:ext>
            </a:extLst>
          </p:cNvPr>
          <p:cNvSpPr/>
          <p:nvPr/>
        </p:nvSpPr>
        <p:spPr>
          <a:xfrm>
            <a:off x="5866108" y="5076122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B392EAC-6F85-B846-A50A-27F198ADD87E}"/>
              </a:ext>
            </a:extLst>
          </p:cNvPr>
          <p:cNvSpPr txBox="1"/>
          <p:nvPr/>
        </p:nvSpPr>
        <p:spPr>
          <a:xfrm>
            <a:off x="5751546" y="6217884"/>
            <a:ext cx="619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Botnet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E613621-A1A0-E743-8C1B-D8A2E398B954}"/>
              </a:ext>
            </a:extLst>
          </p:cNvPr>
          <p:cNvCxnSpPr>
            <a:cxnSpLocks/>
            <a:stCxn id="36" idx="7"/>
            <a:endCxn id="7" idx="2"/>
          </p:cNvCxnSpPr>
          <p:nvPr/>
        </p:nvCxnSpPr>
        <p:spPr>
          <a:xfrm flipV="1">
            <a:off x="5743247" y="3467609"/>
            <a:ext cx="1590778" cy="1641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859DC88-D726-2440-A7BA-C0D2AF265729}"/>
              </a:ext>
            </a:extLst>
          </p:cNvPr>
          <p:cNvCxnSpPr>
            <a:cxnSpLocks/>
            <a:stCxn id="37" idx="7"/>
            <a:endCxn id="7" idx="2"/>
          </p:cNvCxnSpPr>
          <p:nvPr/>
        </p:nvCxnSpPr>
        <p:spPr>
          <a:xfrm flipV="1">
            <a:off x="5977866" y="3467609"/>
            <a:ext cx="1356159" cy="1627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E41E140-3B99-EC40-914D-71DD669434FB}"/>
              </a:ext>
            </a:extLst>
          </p:cNvPr>
          <p:cNvCxnSpPr>
            <a:cxnSpLocks/>
            <a:stCxn id="32" idx="7"/>
            <a:endCxn id="7" idx="2"/>
          </p:cNvCxnSpPr>
          <p:nvPr/>
        </p:nvCxnSpPr>
        <p:spPr>
          <a:xfrm flipV="1">
            <a:off x="6284776" y="3467609"/>
            <a:ext cx="1049249" cy="1725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93B30F1-F523-6945-A154-923142511DE8}"/>
              </a:ext>
            </a:extLst>
          </p:cNvPr>
          <p:cNvCxnSpPr>
            <a:cxnSpLocks/>
            <a:stCxn id="34" idx="7"/>
            <a:endCxn id="7" idx="2"/>
          </p:cNvCxnSpPr>
          <p:nvPr/>
        </p:nvCxnSpPr>
        <p:spPr>
          <a:xfrm flipV="1">
            <a:off x="6519395" y="3467609"/>
            <a:ext cx="814630" cy="1710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167C0B-678F-9C49-A8EB-307C578E5544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6671795" y="3467609"/>
            <a:ext cx="662230" cy="1863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5B3A83D-C536-5949-8746-65BF0B7931D7}"/>
              </a:ext>
            </a:extLst>
          </p:cNvPr>
          <p:cNvCxnSpPr>
            <a:cxnSpLocks/>
          </p:cNvCxnSpPr>
          <p:nvPr/>
        </p:nvCxnSpPr>
        <p:spPr>
          <a:xfrm flipV="1">
            <a:off x="6560037" y="3478118"/>
            <a:ext cx="765675" cy="1988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9A58AAC-E1DF-884B-B132-47F716B2A91B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5997041" y="3467609"/>
            <a:ext cx="1336984" cy="1946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FF4C1E3-634D-154F-B60B-FA2ADECCF577}"/>
              </a:ext>
            </a:extLst>
          </p:cNvPr>
          <p:cNvCxnSpPr>
            <a:cxnSpLocks/>
            <a:stCxn id="29" idx="7"/>
          </p:cNvCxnSpPr>
          <p:nvPr/>
        </p:nvCxnSpPr>
        <p:spPr>
          <a:xfrm flipV="1">
            <a:off x="5913456" y="3478118"/>
            <a:ext cx="1412256" cy="2128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D2E22BD-16EB-374A-8A5C-0203C4070453}"/>
              </a:ext>
            </a:extLst>
          </p:cNvPr>
          <p:cNvCxnSpPr>
            <a:cxnSpLocks/>
            <a:stCxn id="28" idx="7"/>
            <a:endCxn id="7" idx="2"/>
          </p:cNvCxnSpPr>
          <p:nvPr/>
        </p:nvCxnSpPr>
        <p:spPr>
          <a:xfrm flipV="1">
            <a:off x="5761056" y="3467609"/>
            <a:ext cx="1572969" cy="1987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4373DDF-2912-3949-B345-0FD5635EC5BF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5627831" y="3467609"/>
            <a:ext cx="1706194" cy="1863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EA32FD3-7965-BE40-AA57-B9340296BA57}"/>
              </a:ext>
            </a:extLst>
          </p:cNvPr>
          <p:cNvCxnSpPr>
            <a:cxnSpLocks/>
          </p:cNvCxnSpPr>
          <p:nvPr/>
        </p:nvCxnSpPr>
        <p:spPr>
          <a:xfrm flipV="1">
            <a:off x="5656028" y="3514168"/>
            <a:ext cx="1643150" cy="1668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805E6AB-8FFC-FE40-B8FE-688A12B1FDF4}"/>
              </a:ext>
            </a:extLst>
          </p:cNvPr>
          <p:cNvSpPr txBox="1"/>
          <p:nvPr/>
        </p:nvSpPr>
        <p:spPr>
          <a:xfrm>
            <a:off x="7069788" y="2476936"/>
            <a:ext cx="373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ISP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7A30805-504F-6846-8004-676B7BFAE17B}"/>
              </a:ext>
            </a:extLst>
          </p:cNvPr>
          <p:cNvSpPr txBox="1"/>
          <p:nvPr/>
        </p:nvSpPr>
        <p:spPr>
          <a:xfrm>
            <a:off x="3849347" y="2476936"/>
            <a:ext cx="686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LAN/ISP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B732E7-0D70-AA41-ABD1-B55C00B50D09}"/>
              </a:ext>
            </a:extLst>
          </p:cNvPr>
          <p:cNvSpPr txBox="1"/>
          <p:nvPr/>
        </p:nvSpPr>
        <p:spPr>
          <a:xfrm>
            <a:off x="1324988" y="5036626"/>
            <a:ext cx="34250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Attack</a:t>
            </a:r>
            <a:r>
              <a:rPr lang="en-US" dirty="0"/>
              <a:t>: Flood of Bot Traffic Sent to </a:t>
            </a:r>
          </a:p>
          <a:p>
            <a:r>
              <a:rPr lang="en-US" dirty="0"/>
              <a:t>Election Results Reporting Server</a:t>
            </a:r>
          </a:p>
          <a:p>
            <a:r>
              <a:rPr lang="en-US" dirty="0"/>
              <a:t>(Using Spoofed or Real Source IPs)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3D65A44-95BE-9347-B79D-12B27E2F8142}"/>
              </a:ext>
            </a:extLst>
          </p:cNvPr>
          <p:cNvSpPr txBox="1"/>
          <p:nvPr/>
        </p:nvSpPr>
        <p:spPr>
          <a:xfrm>
            <a:off x="5031607" y="3640882"/>
            <a:ext cx="6889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Internet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5BFFFB2-527D-3844-BB4A-EEA9C190DA58}"/>
              </a:ext>
            </a:extLst>
          </p:cNvPr>
          <p:cNvSpPr txBox="1"/>
          <p:nvPr/>
        </p:nvSpPr>
        <p:spPr>
          <a:xfrm>
            <a:off x="7861741" y="2476936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LAN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1FA4AEB-8094-D94E-ABC9-3EB3E5033F20}"/>
              </a:ext>
            </a:extLst>
          </p:cNvPr>
          <p:cNvSpPr txBox="1"/>
          <p:nvPr/>
        </p:nvSpPr>
        <p:spPr>
          <a:xfrm>
            <a:off x="7611258" y="3457698"/>
            <a:ext cx="11933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Reports Blocked</a:t>
            </a:r>
          </a:p>
        </p:txBody>
      </p:sp>
    </p:spTree>
    <p:extLst>
      <p:ext uri="{BB962C8B-B14F-4D97-AF65-F5344CB8AC3E}">
        <p14:creationId xmlns:p14="http://schemas.microsoft.com/office/powerpoint/2010/main" val="13485558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Cloud 72">
            <a:extLst>
              <a:ext uri="{FF2B5EF4-FFF2-40B4-BE49-F238E27FC236}">
                <a16:creationId xmlns:a16="http://schemas.microsoft.com/office/drawing/2014/main" id="{A4938109-F0A8-6C4E-91B0-5FA22C692ED2}"/>
              </a:ext>
            </a:extLst>
          </p:cNvPr>
          <p:cNvSpPr/>
          <p:nvPr/>
        </p:nvSpPr>
        <p:spPr>
          <a:xfrm>
            <a:off x="6699900" y="2160086"/>
            <a:ext cx="2680138" cy="2541889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354F2054-3378-C74D-BB1F-3EF71C84EF1B}"/>
              </a:ext>
            </a:extLst>
          </p:cNvPr>
          <p:cNvSpPr/>
          <p:nvPr/>
        </p:nvSpPr>
        <p:spPr>
          <a:xfrm>
            <a:off x="5234151" y="4813739"/>
            <a:ext cx="1629104" cy="1374482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2CC852-7080-7D48-B173-7D0E814270E0}"/>
              </a:ext>
            </a:extLst>
          </p:cNvPr>
          <p:cNvSpPr/>
          <p:nvPr/>
        </p:nvSpPr>
        <p:spPr>
          <a:xfrm>
            <a:off x="4613854" y="3247285"/>
            <a:ext cx="2979595" cy="4155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C5E110DB-DFE4-C743-9D4B-66C9C43FB810}"/>
              </a:ext>
            </a:extLst>
          </p:cNvPr>
          <p:cNvSpPr/>
          <p:nvPr/>
        </p:nvSpPr>
        <p:spPr>
          <a:xfrm>
            <a:off x="2201937" y="2201919"/>
            <a:ext cx="2680138" cy="2541889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9276A1-C9E7-874E-A460-0920B85ACE83}"/>
              </a:ext>
            </a:extLst>
          </p:cNvPr>
          <p:cNvSpPr/>
          <p:nvPr/>
        </p:nvSpPr>
        <p:spPr>
          <a:xfrm>
            <a:off x="1718460" y="1886608"/>
            <a:ext cx="2638096" cy="3563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gonal Stripe 2">
            <a:extLst>
              <a:ext uri="{FF2B5EF4-FFF2-40B4-BE49-F238E27FC236}">
                <a16:creationId xmlns:a16="http://schemas.microsoft.com/office/drawing/2014/main" id="{49835A09-E372-304A-90C1-48CCE96C701D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83E148-4F1A-8043-AF8E-12E2666D450B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3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2231B56-0A75-114A-A143-E89A6688E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518" y="-2625"/>
            <a:ext cx="9653752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Case Study: Mitigating Inbound Election Reporting DDOS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FF4F0E-33DF-6845-8045-C0BA58C7BAF8}"/>
              </a:ext>
            </a:extLst>
          </p:cNvPr>
          <p:cNvSpPr txBox="1"/>
          <p:nvPr/>
        </p:nvSpPr>
        <p:spPr>
          <a:xfrm>
            <a:off x="7861741" y="2476936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LAN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CBDD5-BED0-794A-A912-D6F001CD80C7}"/>
              </a:ext>
            </a:extLst>
          </p:cNvPr>
          <p:cNvSpPr/>
          <p:nvPr/>
        </p:nvSpPr>
        <p:spPr>
          <a:xfrm>
            <a:off x="1613340" y="3019603"/>
            <a:ext cx="1786758" cy="9170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FDE321-D583-FC44-AAE7-928F2E37AEF2}"/>
              </a:ext>
            </a:extLst>
          </p:cNvPr>
          <p:cNvSpPr txBox="1"/>
          <p:nvPr/>
        </p:nvSpPr>
        <p:spPr>
          <a:xfrm>
            <a:off x="1650324" y="3247285"/>
            <a:ext cx="1502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Regional Election</a:t>
            </a:r>
          </a:p>
          <a:p>
            <a:pPr algn="ctr"/>
            <a:r>
              <a:rPr lang="en-US" sz="1200" dirty="0"/>
              <a:t>Management System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80A17F4-93FF-1649-BECF-4986FFCBD7D3}"/>
              </a:ext>
            </a:extLst>
          </p:cNvPr>
          <p:cNvSpPr/>
          <p:nvPr/>
        </p:nvSpPr>
        <p:spPr>
          <a:xfrm>
            <a:off x="6151468" y="5466399"/>
            <a:ext cx="248772" cy="2880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32E6660-D10B-5B45-97E8-8EE8B634BE0C}"/>
              </a:ext>
            </a:extLst>
          </p:cNvPr>
          <p:cNvSpPr/>
          <p:nvPr/>
        </p:nvSpPr>
        <p:spPr>
          <a:xfrm>
            <a:off x="5665946" y="5753372"/>
            <a:ext cx="248772" cy="2880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6BDBB4E-9783-5848-847F-F64D9D56C829}"/>
              </a:ext>
            </a:extLst>
          </p:cNvPr>
          <p:cNvSpPr/>
          <p:nvPr/>
        </p:nvSpPr>
        <p:spPr>
          <a:xfrm>
            <a:off x="5496898" y="5283078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591C9F1-2066-0E49-87AC-AF6E394313A2}"/>
              </a:ext>
            </a:extLst>
          </p:cNvPr>
          <p:cNvSpPr/>
          <p:nvPr/>
        </p:nvSpPr>
        <p:spPr>
          <a:xfrm>
            <a:off x="5649298" y="5435478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4E0B00B-2F1F-3C45-AD62-012896A28F98}"/>
              </a:ext>
            </a:extLst>
          </p:cNvPr>
          <p:cNvSpPr/>
          <p:nvPr/>
        </p:nvSpPr>
        <p:spPr>
          <a:xfrm>
            <a:off x="5801698" y="5587878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891F7D4-7FA0-1542-9F57-D34700972D49}"/>
              </a:ext>
            </a:extLst>
          </p:cNvPr>
          <p:cNvSpPr/>
          <p:nvPr/>
        </p:nvSpPr>
        <p:spPr>
          <a:xfrm>
            <a:off x="5731517" y="5268894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8A04832-F407-3B4A-80E3-8A55C151B7D4}"/>
              </a:ext>
            </a:extLst>
          </p:cNvPr>
          <p:cNvSpPr/>
          <p:nvPr/>
        </p:nvSpPr>
        <p:spPr>
          <a:xfrm>
            <a:off x="5883917" y="5421294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E13C8F-AC61-EF48-A53A-C5F84E8290C2}"/>
              </a:ext>
            </a:extLst>
          </p:cNvPr>
          <p:cNvSpPr/>
          <p:nvPr/>
        </p:nvSpPr>
        <p:spPr>
          <a:xfrm>
            <a:off x="6173018" y="5173598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BD8772B-CC5D-CD4B-AF09-A5E5795E1DC9}"/>
              </a:ext>
            </a:extLst>
          </p:cNvPr>
          <p:cNvSpPr/>
          <p:nvPr/>
        </p:nvSpPr>
        <p:spPr>
          <a:xfrm>
            <a:off x="6477818" y="5478398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B3F0229-5C52-CC44-946B-442CB8317214}"/>
              </a:ext>
            </a:extLst>
          </p:cNvPr>
          <p:cNvSpPr/>
          <p:nvPr/>
        </p:nvSpPr>
        <p:spPr>
          <a:xfrm>
            <a:off x="6407637" y="5159414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F8B385A-DA03-3549-AC61-BF6AA42F412C}"/>
              </a:ext>
            </a:extLst>
          </p:cNvPr>
          <p:cNvSpPr/>
          <p:nvPr/>
        </p:nvSpPr>
        <p:spPr>
          <a:xfrm>
            <a:off x="6560037" y="5311814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C0FA3D9-2677-D54E-883C-5D7411FCC5B2}"/>
              </a:ext>
            </a:extLst>
          </p:cNvPr>
          <p:cNvSpPr/>
          <p:nvPr/>
        </p:nvSpPr>
        <p:spPr>
          <a:xfrm>
            <a:off x="5631489" y="5090306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3694925-5217-E744-AD4B-98F8FFF9999E}"/>
              </a:ext>
            </a:extLst>
          </p:cNvPr>
          <p:cNvSpPr/>
          <p:nvPr/>
        </p:nvSpPr>
        <p:spPr>
          <a:xfrm>
            <a:off x="5866108" y="5076122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B392EAC-6F85-B846-A50A-27F198ADD87E}"/>
              </a:ext>
            </a:extLst>
          </p:cNvPr>
          <p:cNvSpPr txBox="1"/>
          <p:nvPr/>
        </p:nvSpPr>
        <p:spPr>
          <a:xfrm>
            <a:off x="5751546" y="6217884"/>
            <a:ext cx="619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Botnet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E613621-A1A0-E743-8C1B-D8A2E398B954}"/>
              </a:ext>
            </a:extLst>
          </p:cNvPr>
          <p:cNvCxnSpPr>
            <a:cxnSpLocks/>
            <a:stCxn id="36" idx="7"/>
            <a:endCxn id="7" idx="2"/>
          </p:cNvCxnSpPr>
          <p:nvPr/>
        </p:nvCxnSpPr>
        <p:spPr>
          <a:xfrm flipV="1">
            <a:off x="5743247" y="3467609"/>
            <a:ext cx="1590778" cy="1641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859DC88-D726-2440-A7BA-C0D2AF265729}"/>
              </a:ext>
            </a:extLst>
          </p:cNvPr>
          <p:cNvCxnSpPr>
            <a:cxnSpLocks/>
            <a:stCxn id="37" idx="7"/>
            <a:endCxn id="7" idx="2"/>
          </p:cNvCxnSpPr>
          <p:nvPr/>
        </p:nvCxnSpPr>
        <p:spPr>
          <a:xfrm flipV="1">
            <a:off x="5977866" y="3467609"/>
            <a:ext cx="1356159" cy="1627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E41E140-3B99-EC40-914D-71DD669434FB}"/>
              </a:ext>
            </a:extLst>
          </p:cNvPr>
          <p:cNvCxnSpPr>
            <a:cxnSpLocks/>
            <a:stCxn id="32" idx="7"/>
            <a:endCxn id="7" idx="2"/>
          </p:cNvCxnSpPr>
          <p:nvPr/>
        </p:nvCxnSpPr>
        <p:spPr>
          <a:xfrm flipV="1">
            <a:off x="6284776" y="3467609"/>
            <a:ext cx="1049249" cy="1725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93B30F1-F523-6945-A154-923142511DE8}"/>
              </a:ext>
            </a:extLst>
          </p:cNvPr>
          <p:cNvCxnSpPr>
            <a:cxnSpLocks/>
            <a:stCxn id="34" idx="7"/>
            <a:endCxn id="7" idx="2"/>
          </p:cNvCxnSpPr>
          <p:nvPr/>
        </p:nvCxnSpPr>
        <p:spPr>
          <a:xfrm flipV="1">
            <a:off x="6519395" y="3467609"/>
            <a:ext cx="814630" cy="1710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167C0B-678F-9C49-A8EB-307C578E5544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6671795" y="3467609"/>
            <a:ext cx="662230" cy="1863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5B3A83D-C536-5949-8746-65BF0B7931D7}"/>
              </a:ext>
            </a:extLst>
          </p:cNvPr>
          <p:cNvCxnSpPr>
            <a:cxnSpLocks/>
          </p:cNvCxnSpPr>
          <p:nvPr/>
        </p:nvCxnSpPr>
        <p:spPr>
          <a:xfrm flipV="1">
            <a:off x="6560037" y="3478118"/>
            <a:ext cx="765675" cy="1988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9A58AAC-E1DF-884B-B132-47F716B2A91B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5997041" y="3467609"/>
            <a:ext cx="1336984" cy="1946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FF4C1E3-634D-154F-B60B-FA2ADECCF577}"/>
              </a:ext>
            </a:extLst>
          </p:cNvPr>
          <p:cNvCxnSpPr>
            <a:cxnSpLocks/>
            <a:stCxn id="29" idx="7"/>
          </p:cNvCxnSpPr>
          <p:nvPr/>
        </p:nvCxnSpPr>
        <p:spPr>
          <a:xfrm flipV="1">
            <a:off x="5913456" y="3478118"/>
            <a:ext cx="1412256" cy="2128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D2E22BD-16EB-374A-8A5C-0203C4070453}"/>
              </a:ext>
            </a:extLst>
          </p:cNvPr>
          <p:cNvCxnSpPr>
            <a:cxnSpLocks/>
            <a:stCxn id="28" idx="7"/>
            <a:endCxn id="7" idx="2"/>
          </p:cNvCxnSpPr>
          <p:nvPr/>
        </p:nvCxnSpPr>
        <p:spPr>
          <a:xfrm flipV="1">
            <a:off x="5761056" y="3467609"/>
            <a:ext cx="1572969" cy="1987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4373DDF-2912-3949-B345-0FD5635EC5BF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5627831" y="3467609"/>
            <a:ext cx="1706194" cy="1863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EA32FD3-7965-BE40-AA57-B9340296BA57}"/>
              </a:ext>
            </a:extLst>
          </p:cNvPr>
          <p:cNvCxnSpPr>
            <a:cxnSpLocks/>
          </p:cNvCxnSpPr>
          <p:nvPr/>
        </p:nvCxnSpPr>
        <p:spPr>
          <a:xfrm flipV="1">
            <a:off x="5656028" y="3514168"/>
            <a:ext cx="1643150" cy="1668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805E6AB-8FFC-FE40-B8FE-688A12B1FDF4}"/>
              </a:ext>
            </a:extLst>
          </p:cNvPr>
          <p:cNvSpPr txBox="1"/>
          <p:nvPr/>
        </p:nvSpPr>
        <p:spPr>
          <a:xfrm>
            <a:off x="7069788" y="2476936"/>
            <a:ext cx="373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ISP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7A30805-504F-6846-8004-676B7BFAE17B}"/>
              </a:ext>
            </a:extLst>
          </p:cNvPr>
          <p:cNvSpPr txBox="1"/>
          <p:nvPr/>
        </p:nvSpPr>
        <p:spPr>
          <a:xfrm>
            <a:off x="3849347" y="2476936"/>
            <a:ext cx="686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LAN/ISP</a:t>
            </a:r>
          </a:p>
        </p:txBody>
      </p:sp>
      <p:sp>
        <p:nvSpPr>
          <p:cNvPr id="49" name="Cloud 48">
            <a:extLst>
              <a:ext uri="{FF2B5EF4-FFF2-40B4-BE49-F238E27FC236}">
                <a16:creationId xmlns:a16="http://schemas.microsoft.com/office/drawing/2014/main" id="{23947CA6-1264-9B49-8D51-C5592D6A413E}"/>
              </a:ext>
            </a:extLst>
          </p:cNvPr>
          <p:cNvSpPr/>
          <p:nvPr/>
        </p:nvSpPr>
        <p:spPr>
          <a:xfrm>
            <a:off x="5023932" y="2073536"/>
            <a:ext cx="1549365" cy="885628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C41DAA0-C018-094D-B39E-3D8238B89E5A}"/>
              </a:ext>
            </a:extLst>
          </p:cNvPr>
          <p:cNvCxnSpPr>
            <a:cxnSpLocks/>
          </p:cNvCxnSpPr>
          <p:nvPr/>
        </p:nvCxnSpPr>
        <p:spPr>
          <a:xfrm rot="2760000" flipH="1">
            <a:off x="5393098" y="2971396"/>
            <a:ext cx="20142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39BCC9B-466E-B042-8EFA-F71649B3D21D}"/>
              </a:ext>
            </a:extLst>
          </p:cNvPr>
          <p:cNvCxnSpPr>
            <a:cxnSpLocks/>
          </p:cNvCxnSpPr>
          <p:nvPr/>
        </p:nvCxnSpPr>
        <p:spPr>
          <a:xfrm rot="2760000" flipH="1">
            <a:off x="5393098" y="3051978"/>
            <a:ext cx="20142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E09C473-5803-A549-A1E1-8811BD2C44AE}"/>
              </a:ext>
            </a:extLst>
          </p:cNvPr>
          <p:cNvCxnSpPr>
            <a:cxnSpLocks/>
          </p:cNvCxnSpPr>
          <p:nvPr/>
        </p:nvCxnSpPr>
        <p:spPr>
          <a:xfrm rot="2760000" flipH="1">
            <a:off x="5393098" y="3132560"/>
            <a:ext cx="20142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986332E-0A91-7448-A8E2-E8D6DB7E7B34}"/>
              </a:ext>
            </a:extLst>
          </p:cNvPr>
          <p:cNvCxnSpPr>
            <a:cxnSpLocks/>
          </p:cNvCxnSpPr>
          <p:nvPr/>
        </p:nvCxnSpPr>
        <p:spPr>
          <a:xfrm rot="2760000" flipH="1">
            <a:off x="5393098" y="3213141"/>
            <a:ext cx="20142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F82B2E0-629C-5A45-9AE4-F10757E64C56}"/>
              </a:ext>
            </a:extLst>
          </p:cNvPr>
          <p:cNvCxnSpPr>
            <a:cxnSpLocks/>
          </p:cNvCxnSpPr>
          <p:nvPr/>
        </p:nvCxnSpPr>
        <p:spPr>
          <a:xfrm rot="2760000" flipH="1">
            <a:off x="5393098" y="3293722"/>
            <a:ext cx="20142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2BB0C0F-8209-7F42-B661-C73BA2F6F3FB}"/>
              </a:ext>
            </a:extLst>
          </p:cNvPr>
          <p:cNvCxnSpPr>
            <a:cxnSpLocks/>
          </p:cNvCxnSpPr>
          <p:nvPr/>
        </p:nvCxnSpPr>
        <p:spPr>
          <a:xfrm rot="2760000" flipH="1">
            <a:off x="5393098" y="3374303"/>
            <a:ext cx="20142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552BF1F-AD93-5644-BAF3-84C71AF1CCFE}"/>
              </a:ext>
            </a:extLst>
          </p:cNvPr>
          <p:cNvCxnSpPr>
            <a:cxnSpLocks/>
          </p:cNvCxnSpPr>
          <p:nvPr/>
        </p:nvCxnSpPr>
        <p:spPr>
          <a:xfrm rot="2760000" flipH="1">
            <a:off x="5393098" y="3454885"/>
            <a:ext cx="20142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D972D11D-C89D-9E44-A739-7BAD4B01A394}"/>
              </a:ext>
            </a:extLst>
          </p:cNvPr>
          <p:cNvSpPr txBox="1"/>
          <p:nvPr/>
        </p:nvSpPr>
        <p:spPr>
          <a:xfrm>
            <a:off x="5207644" y="1724306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DDOS Scrubber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BD924F3-C175-5448-A61A-B5DBB87ABA85}"/>
              </a:ext>
            </a:extLst>
          </p:cNvPr>
          <p:cNvSpPr txBox="1"/>
          <p:nvPr/>
        </p:nvSpPr>
        <p:spPr>
          <a:xfrm>
            <a:off x="5031607" y="3640882"/>
            <a:ext cx="6889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Internet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BE7E55-8568-A74D-8252-77202E66955C}"/>
              </a:ext>
            </a:extLst>
          </p:cNvPr>
          <p:cNvSpPr/>
          <p:nvPr/>
        </p:nvSpPr>
        <p:spPr>
          <a:xfrm>
            <a:off x="6996214" y="3257925"/>
            <a:ext cx="523661" cy="3935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CFD50053-1CDB-B346-AEA5-5AAF6BC70254}"/>
              </a:ext>
            </a:extLst>
          </p:cNvPr>
          <p:cNvSpPr/>
          <p:nvPr/>
        </p:nvSpPr>
        <p:spPr>
          <a:xfrm>
            <a:off x="7325712" y="2196664"/>
            <a:ext cx="2680138" cy="2541889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B6C5A9-759C-D040-BF87-31D38183F346}"/>
              </a:ext>
            </a:extLst>
          </p:cNvPr>
          <p:cNvSpPr/>
          <p:nvPr/>
        </p:nvSpPr>
        <p:spPr>
          <a:xfrm>
            <a:off x="7882761" y="1881353"/>
            <a:ext cx="2638096" cy="3563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16A554-611A-9440-A288-27FAA7D604A5}"/>
              </a:ext>
            </a:extLst>
          </p:cNvPr>
          <p:cNvSpPr/>
          <p:nvPr/>
        </p:nvSpPr>
        <p:spPr>
          <a:xfrm>
            <a:off x="8902266" y="3009094"/>
            <a:ext cx="1786758" cy="9170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D3A517-3E04-8A44-8EA4-0396808632FB}"/>
              </a:ext>
            </a:extLst>
          </p:cNvPr>
          <p:cNvSpPr txBox="1"/>
          <p:nvPr/>
        </p:nvSpPr>
        <p:spPr>
          <a:xfrm>
            <a:off x="9075406" y="3236776"/>
            <a:ext cx="1230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Election Results</a:t>
            </a:r>
          </a:p>
          <a:p>
            <a:pPr algn="ctr"/>
            <a:r>
              <a:rPr lang="en-US" sz="1200" dirty="0"/>
              <a:t>Reporting Server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B5A8AEE-1B73-9643-B80A-C94C81263D57}"/>
              </a:ext>
            </a:extLst>
          </p:cNvPr>
          <p:cNvCxnSpPr>
            <a:cxnSpLocks/>
          </p:cNvCxnSpPr>
          <p:nvPr/>
        </p:nvCxnSpPr>
        <p:spPr>
          <a:xfrm>
            <a:off x="3400098" y="3467609"/>
            <a:ext cx="2360958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600811A4-123D-6041-8C95-4E0667E5523C}"/>
              </a:ext>
            </a:extLst>
          </p:cNvPr>
          <p:cNvCxnSpPr>
            <a:cxnSpLocks/>
          </p:cNvCxnSpPr>
          <p:nvPr/>
        </p:nvCxnSpPr>
        <p:spPr>
          <a:xfrm flipH="1" flipV="1">
            <a:off x="5753757" y="2848303"/>
            <a:ext cx="8299" cy="6298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E17A338-6728-C147-8FF8-9AE25C28B732}"/>
              </a:ext>
            </a:extLst>
          </p:cNvPr>
          <p:cNvSpPr txBox="1"/>
          <p:nvPr/>
        </p:nvSpPr>
        <p:spPr>
          <a:xfrm>
            <a:off x="6570899" y="1185090"/>
            <a:ext cx="2200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- Filter on Common Source IP</a:t>
            </a:r>
          </a:p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- Filter on Common Packet Size</a:t>
            </a:r>
          </a:p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- Filter on Common Payload, etc.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F57E16E-1710-D647-8EE7-2FC780F9B4D4}"/>
              </a:ext>
            </a:extLst>
          </p:cNvPr>
          <p:cNvSpPr txBox="1"/>
          <p:nvPr/>
        </p:nvSpPr>
        <p:spPr>
          <a:xfrm>
            <a:off x="8014141" y="2629336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LAN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B46CA48-A424-894A-8F22-F8054CC4794D}"/>
              </a:ext>
            </a:extLst>
          </p:cNvPr>
          <p:cNvSpPr txBox="1"/>
          <p:nvPr/>
        </p:nvSpPr>
        <p:spPr>
          <a:xfrm>
            <a:off x="7611258" y="3457698"/>
            <a:ext cx="11933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Reports Blocked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FBC23D8-52A5-AB44-85BB-DA450AA29ED2}"/>
              </a:ext>
            </a:extLst>
          </p:cNvPr>
          <p:cNvSpPr txBox="1"/>
          <p:nvPr/>
        </p:nvSpPr>
        <p:spPr>
          <a:xfrm>
            <a:off x="1324988" y="5036626"/>
            <a:ext cx="38377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Redirect</a:t>
            </a:r>
            <a:r>
              <a:rPr lang="en-US" dirty="0"/>
              <a:t>: All Inbound Traffic Diverted</a:t>
            </a:r>
          </a:p>
          <a:p>
            <a:r>
              <a:rPr lang="en-US" dirty="0"/>
              <a:t>by ISP From Election Results Reporting </a:t>
            </a:r>
          </a:p>
          <a:p>
            <a:r>
              <a:rPr lang="en-US" dirty="0"/>
              <a:t>Server to DDOS Scrubbing (use BGP)</a:t>
            </a:r>
          </a:p>
        </p:txBody>
      </p: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AA27D8A8-DB76-404A-9E21-63EAD6CB11E8}"/>
              </a:ext>
            </a:extLst>
          </p:cNvPr>
          <p:cNvSpPr/>
          <p:nvPr/>
        </p:nvSpPr>
        <p:spPr>
          <a:xfrm flipH="1" flipV="1">
            <a:off x="7091612" y="3659686"/>
            <a:ext cx="284655" cy="18434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480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Cloud 72">
            <a:extLst>
              <a:ext uri="{FF2B5EF4-FFF2-40B4-BE49-F238E27FC236}">
                <a16:creationId xmlns:a16="http://schemas.microsoft.com/office/drawing/2014/main" id="{A4938109-F0A8-6C4E-91B0-5FA22C692ED2}"/>
              </a:ext>
            </a:extLst>
          </p:cNvPr>
          <p:cNvSpPr/>
          <p:nvPr/>
        </p:nvSpPr>
        <p:spPr>
          <a:xfrm>
            <a:off x="6699900" y="2160086"/>
            <a:ext cx="2680138" cy="2541889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354F2054-3378-C74D-BB1F-3EF71C84EF1B}"/>
              </a:ext>
            </a:extLst>
          </p:cNvPr>
          <p:cNvSpPr/>
          <p:nvPr/>
        </p:nvSpPr>
        <p:spPr>
          <a:xfrm>
            <a:off x="5234151" y="4813739"/>
            <a:ext cx="1629104" cy="1374482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2CC852-7080-7D48-B173-7D0E814270E0}"/>
              </a:ext>
            </a:extLst>
          </p:cNvPr>
          <p:cNvSpPr/>
          <p:nvPr/>
        </p:nvSpPr>
        <p:spPr>
          <a:xfrm>
            <a:off x="4613854" y="3247285"/>
            <a:ext cx="2979595" cy="4155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C5E110DB-DFE4-C743-9D4B-66C9C43FB810}"/>
              </a:ext>
            </a:extLst>
          </p:cNvPr>
          <p:cNvSpPr/>
          <p:nvPr/>
        </p:nvSpPr>
        <p:spPr>
          <a:xfrm>
            <a:off x="2201937" y="2201919"/>
            <a:ext cx="2680138" cy="2541889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9276A1-C9E7-874E-A460-0920B85ACE83}"/>
              </a:ext>
            </a:extLst>
          </p:cNvPr>
          <p:cNvSpPr/>
          <p:nvPr/>
        </p:nvSpPr>
        <p:spPr>
          <a:xfrm>
            <a:off x="1718460" y="1886608"/>
            <a:ext cx="2638096" cy="3563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gonal Stripe 2">
            <a:extLst>
              <a:ext uri="{FF2B5EF4-FFF2-40B4-BE49-F238E27FC236}">
                <a16:creationId xmlns:a16="http://schemas.microsoft.com/office/drawing/2014/main" id="{49835A09-E372-304A-90C1-48CCE96C701D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83E148-4F1A-8043-AF8E-12E2666D450B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3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2231B56-0A75-114A-A143-E89A6688E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518" y="-2625"/>
            <a:ext cx="9653752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Case Study: Mitigating Inbound Election Reporting DDOS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FF4F0E-33DF-6845-8045-C0BA58C7BAF8}"/>
              </a:ext>
            </a:extLst>
          </p:cNvPr>
          <p:cNvSpPr txBox="1"/>
          <p:nvPr/>
        </p:nvSpPr>
        <p:spPr>
          <a:xfrm>
            <a:off x="7861741" y="2476936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LAN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CBDD5-BED0-794A-A912-D6F001CD80C7}"/>
              </a:ext>
            </a:extLst>
          </p:cNvPr>
          <p:cNvSpPr/>
          <p:nvPr/>
        </p:nvSpPr>
        <p:spPr>
          <a:xfrm>
            <a:off x="1613340" y="3019603"/>
            <a:ext cx="1786758" cy="9170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FDE321-D583-FC44-AAE7-928F2E37AEF2}"/>
              </a:ext>
            </a:extLst>
          </p:cNvPr>
          <p:cNvSpPr txBox="1"/>
          <p:nvPr/>
        </p:nvSpPr>
        <p:spPr>
          <a:xfrm>
            <a:off x="1650324" y="3247285"/>
            <a:ext cx="1502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Regional Election</a:t>
            </a:r>
          </a:p>
          <a:p>
            <a:pPr algn="ctr"/>
            <a:r>
              <a:rPr lang="en-US" sz="1200" dirty="0"/>
              <a:t>Management System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80A17F4-93FF-1649-BECF-4986FFCBD7D3}"/>
              </a:ext>
            </a:extLst>
          </p:cNvPr>
          <p:cNvSpPr/>
          <p:nvPr/>
        </p:nvSpPr>
        <p:spPr>
          <a:xfrm>
            <a:off x="6151468" y="5466399"/>
            <a:ext cx="248772" cy="2880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32E6660-D10B-5B45-97E8-8EE8B634BE0C}"/>
              </a:ext>
            </a:extLst>
          </p:cNvPr>
          <p:cNvSpPr/>
          <p:nvPr/>
        </p:nvSpPr>
        <p:spPr>
          <a:xfrm>
            <a:off x="5665946" y="5753372"/>
            <a:ext cx="248772" cy="2880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6BDBB4E-9783-5848-847F-F64D9D56C829}"/>
              </a:ext>
            </a:extLst>
          </p:cNvPr>
          <p:cNvSpPr/>
          <p:nvPr/>
        </p:nvSpPr>
        <p:spPr>
          <a:xfrm>
            <a:off x="5496898" y="5283078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591C9F1-2066-0E49-87AC-AF6E394313A2}"/>
              </a:ext>
            </a:extLst>
          </p:cNvPr>
          <p:cNvSpPr/>
          <p:nvPr/>
        </p:nvSpPr>
        <p:spPr>
          <a:xfrm>
            <a:off x="5649298" y="5435478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4E0B00B-2F1F-3C45-AD62-012896A28F98}"/>
              </a:ext>
            </a:extLst>
          </p:cNvPr>
          <p:cNvSpPr/>
          <p:nvPr/>
        </p:nvSpPr>
        <p:spPr>
          <a:xfrm>
            <a:off x="5801698" y="5587878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891F7D4-7FA0-1542-9F57-D34700972D49}"/>
              </a:ext>
            </a:extLst>
          </p:cNvPr>
          <p:cNvSpPr/>
          <p:nvPr/>
        </p:nvSpPr>
        <p:spPr>
          <a:xfrm>
            <a:off x="5731517" y="5268894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8A04832-F407-3B4A-80E3-8A55C151B7D4}"/>
              </a:ext>
            </a:extLst>
          </p:cNvPr>
          <p:cNvSpPr/>
          <p:nvPr/>
        </p:nvSpPr>
        <p:spPr>
          <a:xfrm>
            <a:off x="5883917" y="5421294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E13C8F-AC61-EF48-A53A-C5F84E8290C2}"/>
              </a:ext>
            </a:extLst>
          </p:cNvPr>
          <p:cNvSpPr/>
          <p:nvPr/>
        </p:nvSpPr>
        <p:spPr>
          <a:xfrm>
            <a:off x="6173018" y="5173598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BD8772B-CC5D-CD4B-AF09-A5E5795E1DC9}"/>
              </a:ext>
            </a:extLst>
          </p:cNvPr>
          <p:cNvSpPr/>
          <p:nvPr/>
        </p:nvSpPr>
        <p:spPr>
          <a:xfrm>
            <a:off x="6477818" y="5478398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B3F0229-5C52-CC44-946B-442CB8317214}"/>
              </a:ext>
            </a:extLst>
          </p:cNvPr>
          <p:cNvSpPr/>
          <p:nvPr/>
        </p:nvSpPr>
        <p:spPr>
          <a:xfrm>
            <a:off x="6407637" y="5159414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F8B385A-DA03-3549-AC61-BF6AA42F412C}"/>
              </a:ext>
            </a:extLst>
          </p:cNvPr>
          <p:cNvSpPr/>
          <p:nvPr/>
        </p:nvSpPr>
        <p:spPr>
          <a:xfrm>
            <a:off x="6560037" y="5311814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C0FA3D9-2677-D54E-883C-5D7411FCC5B2}"/>
              </a:ext>
            </a:extLst>
          </p:cNvPr>
          <p:cNvSpPr/>
          <p:nvPr/>
        </p:nvSpPr>
        <p:spPr>
          <a:xfrm>
            <a:off x="5631489" y="5090306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3694925-5217-E744-AD4B-98F8FFF9999E}"/>
              </a:ext>
            </a:extLst>
          </p:cNvPr>
          <p:cNvSpPr/>
          <p:nvPr/>
        </p:nvSpPr>
        <p:spPr>
          <a:xfrm>
            <a:off x="5866108" y="5076122"/>
            <a:ext cx="130933" cy="1309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B392EAC-6F85-B846-A50A-27F198ADD87E}"/>
              </a:ext>
            </a:extLst>
          </p:cNvPr>
          <p:cNvSpPr txBox="1"/>
          <p:nvPr/>
        </p:nvSpPr>
        <p:spPr>
          <a:xfrm>
            <a:off x="5751546" y="6217884"/>
            <a:ext cx="619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Botnet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E613621-A1A0-E743-8C1B-D8A2E398B954}"/>
              </a:ext>
            </a:extLst>
          </p:cNvPr>
          <p:cNvCxnSpPr>
            <a:cxnSpLocks/>
            <a:stCxn id="36" idx="7"/>
            <a:endCxn id="7" idx="2"/>
          </p:cNvCxnSpPr>
          <p:nvPr/>
        </p:nvCxnSpPr>
        <p:spPr>
          <a:xfrm flipV="1">
            <a:off x="5743247" y="3467609"/>
            <a:ext cx="1590778" cy="1641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859DC88-D726-2440-A7BA-C0D2AF265729}"/>
              </a:ext>
            </a:extLst>
          </p:cNvPr>
          <p:cNvCxnSpPr>
            <a:cxnSpLocks/>
            <a:stCxn id="37" idx="7"/>
            <a:endCxn id="7" idx="2"/>
          </p:cNvCxnSpPr>
          <p:nvPr/>
        </p:nvCxnSpPr>
        <p:spPr>
          <a:xfrm flipV="1">
            <a:off x="5977866" y="3467609"/>
            <a:ext cx="1356159" cy="1627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E41E140-3B99-EC40-914D-71DD669434FB}"/>
              </a:ext>
            </a:extLst>
          </p:cNvPr>
          <p:cNvCxnSpPr>
            <a:cxnSpLocks/>
            <a:stCxn id="32" idx="7"/>
            <a:endCxn id="7" idx="2"/>
          </p:cNvCxnSpPr>
          <p:nvPr/>
        </p:nvCxnSpPr>
        <p:spPr>
          <a:xfrm flipV="1">
            <a:off x="6284776" y="3467609"/>
            <a:ext cx="1049249" cy="1725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93B30F1-F523-6945-A154-923142511DE8}"/>
              </a:ext>
            </a:extLst>
          </p:cNvPr>
          <p:cNvCxnSpPr>
            <a:cxnSpLocks/>
            <a:stCxn id="34" idx="7"/>
            <a:endCxn id="7" idx="2"/>
          </p:cNvCxnSpPr>
          <p:nvPr/>
        </p:nvCxnSpPr>
        <p:spPr>
          <a:xfrm flipV="1">
            <a:off x="6519395" y="3467609"/>
            <a:ext cx="814630" cy="1710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167C0B-678F-9C49-A8EB-307C578E5544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6671795" y="3467609"/>
            <a:ext cx="662230" cy="1863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5B3A83D-C536-5949-8746-65BF0B7931D7}"/>
              </a:ext>
            </a:extLst>
          </p:cNvPr>
          <p:cNvCxnSpPr>
            <a:cxnSpLocks/>
          </p:cNvCxnSpPr>
          <p:nvPr/>
        </p:nvCxnSpPr>
        <p:spPr>
          <a:xfrm flipV="1">
            <a:off x="6560037" y="3478118"/>
            <a:ext cx="765675" cy="1988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9A58AAC-E1DF-884B-B132-47F716B2A91B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5997041" y="3467609"/>
            <a:ext cx="1336984" cy="1946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FF4C1E3-634D-154F-B60B-FA2ADECCF577}"/>
              </a:ext>
            </a:extLst>
          </p:cNvPr>
          <p:cNvCxnSpPr>
            <a:cxnSpLocks/>
            <a:stCxn id="29" idx="7"/>
          </p:cNvCxnSpPr>
          <p:nvPr/>
        </p:nvCxnSpPr>
        <p:spPr>
          <a:xfrm flipV="1">
            <a:off x="5913456" y="3478118"/>
            <a:ext cx="1412256" cy="2128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D2E22BD-16EB-374A-8A5C-0203C4070453}"/>
              </a:ext>
            </a:extLst>
          </p:cNvPr>
          <p:cNvCxnSpPr>
            <a:cxnSpLocks/>
            <a:stCxn id="28" idx="7"/>
            <a:endCxn id="7" idx="2"/>
          </p:cNvCxnSpPr>
          <p:nvPr/>
        </p:nvCxnSpPr>
        <p:spPr>
          <a:xfrm flipV="1">
            <a:off x="5761056" y="3467609"/>
            <a:ext cx="1572969" cy="1987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4373DDF-2912-3949-B345-0FD5635EC5BF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5627831" y="3467609"/>
            <a:ext cx="1706194" cy="1863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EA32FD3-7965-BE40-AA57-B9340296BA57}"/>
              </a:ext>
            </a:extLst>
          </p:cNvPr>
          <p:cNvCxnSpPr>
            <a:cxnSpLocks/>
          </p:cNvCxnSpPr>
          <p:nvPr/>
        </p:nvCxnSpPr>
        <p:spPr>
          <a:xfrm flipV="1">
            <a:off x="5656028" y="3514168"/>
            <a:ext cx="1643150" cy="1668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805E6AB-8FFC-FE40-B8FE-688A12B1FDF4}"/>
              </a:ext>
            </a:extLst>
          </p:cNvPr>
          <p:cNvSpPr txBox="1"/>
          <p:nvPr/>
        </p:nvSpPr>
        <p:spPr>
          <a:xfrm>
            <a:off x="7069788" y="2476936"/>
            <a:ext cx="373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ISP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7A30805-504F-6846-8004-676B7BFAE17B}"/>
              </a:ext>
            </a:extLst>
          </p:cNvPr>
          <p:cNvSpPr txBox="1"/>
          <p:nvPr/>
        </p:nvSpPr>
        <p:spPr>
          <a:xfrm>
            <a:off x="3849347" y="2476936"/>
            <a:ext cx="686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LAN/ISP</a:t>
            </a:r>
          </a:p>
        </p:txBody>
      </p:sp>
      <p:sp>
        <p:nvSpPr>
          <p:cNvPr id="49" name="Cloud 48">
            <a:extLst>
              <a:ext uri="{FF2B5EF4-FFF2-40B4-BE49-F238E27FC236}">
                <a16:creationId xmlns:a16="http://schemas.microsoft.com/office/drawing/2014/main" id="{23947CA6-1264-9B49-8D51-C5592D6A413E}"/>
              </a:ext>
            </a:extLst>
          </p:cNvPr>
          <p:cNvSpPr/>
          <p:nvPr/>
        </p:nvSpPr>
        <p:spPr>
          <a:xfrm>
            <a:off x="5023932" y="2073536"/>
            <a:ext cx="1549365" cy="885628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C41DAA0-C018-094D-B39E-3D8238B89E5A}"/>
              </a:ext>
            </a:extLst>
          </p:cNvPr>
          <p:cNvCxnSpPr>
            <a:cxnSpLocks/>
          </p:cNvCxnSpPr>
          <p:nvPr/>
        </p:nvCxnSpPr>
        <p:spPr>
          <a:xfrm rot="2760000" flipH="1">
            <a:off x="5393098" y="2971396"/>
            <a:ext cx="20142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39BCC9B-466E-B042-8EFA-F71649B3D21D}"/>
              </a:ext>
            </a:extLst>
          </p:cNvPr>
          <p:cNvCxnSpPr>
            <a:cxnSpLocks/>
          </p:cNvCxnSpPr>
          <p:nvPr/>
        </p:nvCxnSpPr>
        <p:spPr>
          <a:xfrm rot="2760000" flipH="1">
            <a:off x="5393098" y="3051978"/>
            <a:ext cx="20142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E09C473-5803-A549-A1E1-8811BD2C44AE}"/>
              </a:ext>
            </a:extLst>
          </p:cNvPr>
          <p:cNvCxnSpPr>
            <a:cxnSpLocks/>
          </p:cNvCxnSpPr>
          <p:nvPr/>
        </p:nvCxnSpPr>
        <p:spPr>
          <a:xfrm rot="2760000" flipH="1">
            <a:off x="5393098" y="3132560"/>
            <a:ext cx="20142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986332E-0A91-7448-A8E2-E8D6DB7E7B34}"/>
              </a:ext>
            </a:extLst>
          </p:cNvPr>
          <p:cNvCxnSpPr>
            <a:cxnSpLocks/>
          </p:cNvCxnSpPr>
          <p:nvPr/>
        </p:nvCxnSpPr>
        <p:spPr>
          <a:xfrm rot="2760000" flipH="1">
            <a:off x="5393098" y="3213141"/>
            <a:ext cx="20142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F82B2E0-629C-5A45-9AE4-F10757E64C56}"/>
              </a:ext>
            </a:extLst>
          </p:cNvPr>
          <p:cNvCxnSpPr>
            <a:cxnSpLocks/>
          </p:cNvCxnSpPr>
          <p:nvPr/>
        </p:nvCxnSpPr>
        <p:spPr>
          <a:xfrm rot="2760000" flipH="1">
            <a:off x="5393098" y="3293722"/>
            <a:ext cx="20142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2BB0C0F-8209-7F42-B661-C73BA2F6F3FB}"/>
              </a:ext>
            </a:extLst>
          </p:cNvPr>
          <p:cNvCxnSpPr>
            <a:cxnSpLocks/>
          </p:cNvCxnSpPr>
          <p:nvPr/>
        </p:nvCxnSpPr>
        <p:spPr>
          <a:xfrm rot="2760000" flipH="1">
            <a:off x="5393098" y="3374303"/>
            <a:ext cx="20142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552BF1F-AD93-5644-BAF3-84C71AF1CCFE}"/>
              </a:ext>
            </a:extLst>
          </p:cNvPr>
          <p:cNvCxnSpPr>
            <a:cxnSpLocks/>
          </p:cNvCxnSpPr>
          <p:nvPr/>
        </p:nvCxnSpPr>
        <p:spPr>
          <a:xfrm rot="2760000" flipH="1">
            <a:off x="5393098" y="3454885"/>
            <a:ext cx="20142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D972D11D-C89D-9E44-A739-7BAD4B01A394}"/>
              </a:ext>
            </a:extLst>
          </p:cNvPr>
          <p:cNvSpPr txBox="1"/>
          <p:nvPr/>
        </p:nvSpPr>
        <p:spPr>
          <a:xfrm>
            <a:off x="5207644" y="1724306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DDOS Scrubber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BD924F3-C175-5448-A61A-B5DBB87ABA85}"/>
              </a:ext>
            </a:extLst>
          </p:cNvPr>
          <p:cNvSpPr txBox="1"/>
          <p:nvPr/>
        </p:nvSpPr>
        <p:spPr>
          <a:xfrm>
            <a:off x="5031607" y="3640882"/>
            <a:ext cx="6889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Internet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BE7E55-8568-A74D-8252-77202E66955C}"/>
              </a:ext>
            </a:extLst>
          </p:cNvPr>
          <p:cNvSpPr/>
          <p:nvPr/>
        </p:nvSpPr>
        <p:spPr>
          <a:xfrm>
            <a:off x="6996214" y="3257925"/>
            <a:ext cx="523661" cy="3935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CFD50053-1CDB-B346-AEA5-5AAF6BC70254}"/>
              </a:ext>
            </a:extLst>
          </p:cNvPr>
          <p:cNvSpPr/>
          <p:nvPr/>
        </p:nvSpPr>
        <p:spPr>
          <a:xfrm>
            <a:off x="7325712" y="2196664"/>
            <a:ext cx="2680138" cy="2541889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B6C5A9-759C-D040-BF87-31D38183F346}"/>
              </a:ext>
            </a:extLst>
          </p:cNvPr>
          <p:cNvSpPr/>
          <p:nvPr/>
        </p:nvSpPr>
        <p:spPr>
          <a:xfrm>
            <a:off x="7882761" y="1881353"/>
            <a:ext cx="2638096" cy="3563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16A554-611A-9440-A288-27FAA7D604A5}"/>
              </a:ext>
            </a:extLst>
          </p:cNvPr>
          <p:cNvSpPr/>
          <p:nvPr/>
        </p:nvSpPr>
        <p:spPr>
          <a:xfrm>
            <a:off x="8902266" y="3009094"/>
            <a:ext cx="1786758" cy="9170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D3A517-3E04-8A44-8EA4-0396808632FB}"/>
              </a:ext>
            </a:extLst>
          </p:cNvPr>
          <p:cNvSpPr txBox="1"/>
          <p:nvPr/>
        </p:nvSpPr>
        <p:spPr>
          <a:xfrm>
            <a:off x="9075406" y="3236776"/>
            <a:ext cx="1230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Election Results</a:t>
            </a:r>
          </a:p>
          <a:p>
            <a:pPr algn="ctr"/>
            <a:r>
              <a:rPr lang="en-US" sz="1200" dirty="0"/>
              <a:t>Reporting Server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B5A8AEE-1B73-9643-B80A-C94C81263D57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400098" y="3467609"/>
            <a:ext cx="550216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0F57E16E-1710-D647-8EE7-2FC780F9B4D4}"/>
              </a:ext>
            </a:extLst>
          </p:cNvPr>
          <p:cNvSpPr txBox="1"/>
          <p:nvPr/>
        </p:nvSpPr>
        <p:spPr>
          <a:xfrm>
            <a:off x="8014141" y="2629336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LAN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5F378B5-E748-D449-A467-75B13AD34B44}"/>
              </a:ext>
            </a:extLst>
          </p:cNvPr>
          <p:cNvSpPr txBox="1"/>
          <p:nvPr/>
        </p:nvSpPr>
        <p:spPr>
          <a:xfrm>
            <a:off x="6473103" y="1196299"/>
            <a:ext cx="21900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-  Drop bot-originated malicious</a:t>
            </a:r>
          </a:p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   packets (based on filters)</a:t>
            </a:r>
          </a:p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-  Redirect clean filtered traffic</a:t>
            </a:r>
          </a:p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   to Election Results Server 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9C844A8-1FD6-394D-88D6-C2E3D69E1824}"/>
              </a:ext>
            </a:extLst>
          </p:cNvPr>
          <p:cNvCxnSpPr>
            <a:cxnSpLocks/>
            <a:stCxn id="7" idx="2"/>
          </p:cNvCxnSpPr>
          <p:nvPr/>
        </p:nvCxnSpPr>
        <p:spPr>
          <a:xfrm flipH="1" flipV="1">
            <a:off x="5731517" y="2246918"/>
            <a:ext cx="1602508" cy="122069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D15A7E8-CB97-3F40-90CD-1A0A74CBDCDB}"/>
              </a:ext>
            </a:extLst>
          </p:cNvPr>
          <p:cNvCxnSpPr>
            <a:cxnSpLocks/>
          </p:cNvCxnSpPr>
          <p:nvPr/>
        </p:nvCxnSpPr>
        <p:spPr>
          <a:xfrm flipH="1" flipV="1">
            <a:off x="5752918" y="2465763"/>
            <a:ext cx="1564082" cy="101831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E76B98D7-2CAD-5940-9726-B49C163555B6}"/>
              </a:ext>
            </a:extLst>
          </p:cNvPr>
          <p:cNvCxnSpPr>
            <a:cxnSpLocks/>
          </p:cNvCxnSpPr>
          <p:nvPr/>
        </p:nvCxnSpPr>
        <p:spPr>
          <a:xfrm flipH="1" flipV="1">
            <a:off x="5762554" y="2732915"/>
            <a:ext cx="1566356" cy="71670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087519CE-A644-7548-8595-B67E008844AD}"/>
              </a:ext>
            </a:extLst>
          </p:cNvPr>
          <p:cNvSpPr txBox="1"/>
          <p:nvPr/>
        </p:nvSpPr>
        <p:spPr>
          <a:xfrm>
            <a:off x="7611258" y="3457698"/>
            <a:ext cx="1227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Reports Working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8ED596F-AEEC-7B41-99BB-F581164F4717}"/>
              </a:ext>
            </a:extLst>
          </p:cNvPr>
          <p:cNvSpPr txBox="1"/>
          <p:nvPr/>
        </p:nvSpPr>
        <p:spPr>
          <a:xfrm>
            <a:off x="1324988" y="5036626"/>
            <a:ext cx="38211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Resume</a:t>
            </a:r>
            <a:r>
              <a:rPr lang="en-US" dirty="0"/>
              <a:t>: All Good Traffic Filtered by  </a:t>
            </a:r>
          </a:p>
          <a:p>
            <a:r>
              <a:rPr lang="en-US" dirty="0"/>
              <a:t>ISP is Tunneled to the Election Reports</a:t>
            </a:r>
          </a:p>
          <a:p>
            <a:r>
              <a:rPr lang="en-US" dirty="0"/>
              <a:t>Reporting Server (typical 15 min delay)</a:t>
            </a:r>
          </a:p>
        </p:txBody>
      </p:sp>
      <p:sp>
        <p:nvSpPr>
          <p:cNvPr id="83" name="Right Triangle 82">
            <a:extLst>
              <a:ext uri="{FF2B5EF4-FFF2-40B4-BE49-F238E27FC236}">
                <a16:creationId xmlns:a16="http://schemas.microsoft.com/office/drawing/2014/main" id="{4C91034A-5884-0D44-A453-A7F3B6621F5E}"/>
              </a:ext>
            </a:extLst>
          </p:cNvPr>
          <p:cNvSpPr/>
          <p:nvPr/>
        </p:nvSpPr>
        <p:spPr>
          <a:xfrm flipH="1" flipV="1">
            <a:off x="7091612" y="3659686"/>
            <a:ext cx="284655" cy="18434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17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cean Waves Relaxation 10 Hours | Soothing Waves Crashing on Beach | White  Noise for Sleep - YouTube">
            <a:extLst>
              <a:ext uri="{FF2B5EF4-FFF2-40B4-BE49-F238E27FC236}">
                <a16:creationId xmlns:a16="http://schemas.microsoft.com/office/drawing/2014/main" id="{BB320279-5A5C-BE46-871C-175EEFEB2C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7" b="9696"/>
          <a:stretch/>
        </p:blipFill>
        <p:spPr bwMode="auto">
          <a:xfrm>
            <a:off x="0" y="-220717"/>
            <a:ext cx="12192000" cy="575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86E9C8-559A-4E4F-9F39-2FCAFF400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093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Week 3: Network Security Threats</a:t>
            </a:r>
          </a:p>
        </p:txBody>
      </p:sp>
      <p:sp>
        <p:nvSpPr>
          <p:cNvPr id="5" name="Diagonal Stripe 4">
            <a:extLst>
              <a:ext uri="{FF2B5EF4-FFF2-40B4-BE49-F238E27FC236}">
                <a16:creationId xmlns:a16="http://schemas.microsoft.com/office/drawing/2014/main" id="{865935A3-3018-F24E-BCB3-FF2AAFF53887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EA7784-3BF0-DD4B-BDFD-AF7C51F35B7F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3</a:t>
            </a:r>
          </a:p>
        </p:txBody>
      </p:sp>
      <p:pic>
        <p:nvPicPr>
          <p:cNvPr id="1028" name="Picture 4" descr="Wood Yardstick with Metal Ends by Westcott® ACM10425 | OnTimeSupplies.com">
            <a:extLst>
              <a:ext uri="{FF2B5EF4-FFF2-40B4-BE49-F238E27FC236}">
                <a16:creationId xmlns:a16="http://schemas.microsoft.com/office/drawing/2014/main" id="{4ED979CD-E77C-684E-B457-68EB2BF5B5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99" t="47163" r="2490" b="47893"/>
          <a:stretch/>
        </p:blipFill>
        <p:spPr bwMode="auto">
          <a:xfrm rot="16200000">
            <a:off x="3391299" y="3850331"/>
            <a:ext cx="1757721" cy="25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4AC00D-6ABF-5742-92B1-F3342939339F}"/>
              </a:ext>
            </a:extLst>
          </p:cNvPr>
          <p:cNvSpPr txBox="1"/>
          <p:nvPr/>
        </p:nvSpPr>
        <p:spPr>
          <a:xfrm>
            <a:off x="2799891" y="3097768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High Tide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BC16F0-BAA5-A140-832F-B754A8BFBF75}"/>
              </a:ext>
            </a:extLst>
          </p:cNvPr>
          <p:cNvSpPr txBox="1"/>
          <p:nvPr/>
        </p:nvSpPr>
        <p:spPr>
          <a:xfrm>
            <a:off x="2799890" y="4594044"/>
            <a:ext cx="1023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Low Tide</a:t>
            </a:r>
          </a:p>
        </p:txBody>
      </p:sp>
      <p:pic>
        <p:nvPicPr>
          <p:cNvPr id="1030" name="Picture 6" descr="Tape PNG, Tape Transparent Background - FreeIconsPNG">
            <a:extLst>
              <a:ext uri="{FF2B5EF4-FFF2-40B4-BE49-F238E27FC236}">
                <a16:creationId xmlns:a16="http://schemas.microsoft.com/office/drawing/2014/main" id="{6C6BF713-4F49-0D43-919E-95F865CCC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88655">
            <a:off x="3920295" y="2959383"/>
            <a:ext cx="705638" cy="6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ape PNG, Tape Transparent Background - FreeIconsPNG">
            <a:extLst>
              <a:ext uri="{FF2B5EF4-FFF2-40B4-BE49-F238E27FC236}">
                <a16:creationId xmlns:a16="http://schemas.microsoft.com/office/drawing/2014/main" id="{D40D90D9-FDF2-9E4A-98C7-07546E013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88655">
            <a:off x="3920298" y="4455660"/>
            <a:ext cx="705638" cy="6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316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212428" y="299545"/>
            <a:ext cx="7772400" cy="52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Real Time Network Security Behavioral Analytics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34401" y="5334000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3200400" y="1676400"/>
            <a:ext cx="0" cy="3581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2057400" y="4419600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Metric</a:t>
            </a:r>
          </a:p>
        </p:txBody>
      </p:sp>
      <p:sp>
        <p:nvSpPr>
          <p:cNvPr id="34" name="Isosceles Triangle 3"/>
          <p:cNvSpPr/>
          <p:nvPr/>
        </p:nvSpPr>
        <p:spPr>
          <a:xfrm>
            <a:off x="3200400" y="2743200"/>
            <a:ext cx="5181600" cy="2514600"/>
          </a:xfrm>
          <a:custGeom>
            <a:avLst/>
            <a:gdLst>
              <a:gd name="connsiteX0" fmla="*/ 0 w 5065889"/>
              <a:gd name="connsiteY0" fmla="*/ 2779889 h 2779889"/>
              <a:gd name="connsiteX1" fmla="*/ 2532945 w 5065889"/>
              <a:gd name="connsiteY1" fmla="*/ 0 h 2779889"/>
              <a:gd name="connsiteX2" fmla="*/ 5065889 w 5065889"/>
              <a:gd name="connsiteY2" fmla="*/ 2779889 h 2779889"/>
              <a:gd name="connsiteX3" fmla="*/ 0 w 5065889"/>
              <a:gd name="connsiteY3" fmla="*/ 2779889 h 2779889"/>
              <a:gd name="connsiteX0" fmla="*/ 55204 w 5176297"/>
              <a:gd name="connsiteY0" fmla="*/ 2779889 h 2779889"/>
              <a:gd name="connsiteX1" fmla="*/ 2588149 w 5176297"/>
              <a:gd name="connsiteY1" fmla="*/ 0 h 2779889"/>
              <a:gd name="connsiteX2" fmla="*/ 5121093 w 5176297"/>
              <a:gd name="connsiteY2" fmla="*/ 2779889 h 2779889"/>
              <a:gd name="connsiteX3" fmla="*/ 55204 w 5176297"/>
              <a:gd name="connsiteY3" fmla="*/ 2779889 h 2779889"/>
              <a:gd name="connsiteX0" fmla="*/ 0 w 5121093"/>
              <a:gd name="connsiteY0" fmla="*/ 2779889 h 2779889"/>
              <a:gd name="connsiteX1" fmla="*/ 2532945 w 5121093"/>
              <a:gd name="connsiteY1" fmla="*/ 0 h 2779889"/>
              <a:gd name="connsiteX2" fmla="*/ 5065889 w 5121093"/>
              <a:gd name="connsiteY2" fmla="*/ 2779889 h 2779889"/>
              <a:gd name="connsiteX3" fmla="*/ 0 w 5121093"/>
              <a:gd name="connsiteY3" fmla="*/ 2779889 h 2779889"/>
              <a:gd name="connsiteX0" fmla="*/ 0 w 5065889"/>
              <a:gd name="connsiteY0" fmla="*/ 2779889 h 2779889"/>
              <a:gd name="connsiteX1" fmla="*/ 2532945 w 5065889"/>
              <a:gd name="connsiteY1" fmla="*/ 0 h 2779889"/>
              <a:gd name="connsiteX2" fmla="*/ 5065889 w 5065889"/>
              <a:gd name="connsiteY2" fmla="*/ 2779889 h 2779889"/>
              <a:gd name="connsiteX3" fmla="*/ 0 w 5065889"/>
              <a:gd name="connsiteY3" fmla="*/ 2779889 h 2779889"/>
              <a:gd name="connsiteX0" fmla="*/ 0 w 5157329"/>
              <a:gd name="connsiteY0" fmla="*/ 2779889 h 2871329"/>
              <a:gd name="connsiteX1" fmla="*/ 2532945 w 5157329"/>
              <a:gd name="connsiteY1" fmla="*/ 0 h 2871329"/>
              <a:gd name="connsiteX2" fmla="*/ 5157329 w 5157329"/>
              <a:gd name="connsiteY2" fmla="*/ 2871329 h 2871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57329" h="2871329">
                <a:moveTo>
                  <a:pt x="0" y="2779889"/>
                </a:moveTo>
                <a:cubicBezTo>
                  <a:pt x="1736843" y="2189574"/>
                  <a:pt x="1688630" y="0"/>
                  <a:pt x="2532945" y="0"/>
                </a:cubicBezTo>
                <a:cubicBezTo>
                  <a:pt x="3377260" y="0"/>
                  <a:pt x="3371380" y="2302463"/>
                  <a:pt x="5157329" y="2871329"/>
                </a:cubicBezTo>
              </a:path>
            </a:pathLst>
          </a:cu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6248400" y="2362200"/>
            <a:ext cx="3733800" cy="2895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29400" y="2557046"/>
            <a:ext cx="1360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What You See</a:t>
            </a:r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3200400" y="5269468"/>
            <a:ext cx="64770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" name="Diagonal Stripe 19">
            <a:extLst>
              <a:ext uri="{FF2B5EF4-FFF2-40B4-BE49-F238E27FC236}">
                <a16:creationId xmlns:a16="http://schemas.microsoft.com/office/drawing/2014/main" id="{38566F13-9337-D644-9A2E-4EFBE0060EAF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94A3C4-2A0E-8143-889D-2FDABC580B4A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3</a:t>
            </a:r>
          </a:p>
        </p:txBody>
      </p:sp>
    </p:spTree>
    <p:extLst>
      <p:ext uri="{BB962C8B-B14F-4D97-AF65-F5344CB8AC3E}">
        <p14:creationId xmlns:p14="http://schemas.microsoft.com/office/powerpoint/2010/main" val="3844982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212428" y="299545"/>
            <a:ext cx="7772400" cy="52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Real Time Network Security Behavioral Analytics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34401" y="5334000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3200400" y="1676400"/>
            <a:ext cx="0" cy="3581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2057400" y="4419600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Metric</a:t>
            </a:r>
          </a:p>
        </p:txBody>
      </p:sp>
      <p:sp>
        <p:nvSpPr>
          <p:cNvPr id="34" name="Isosceles Triangle 3"/>
          <p:cNvSpPr/>
          <p:nvPr/>
        </p:nvSpPr>
        <p:spPr>
          <a:xfrm>
            <a:off x="3200400" y="2743200"/>
            <a:ext cx="5181600" cy="2514600"/>
          </a:xfrm>
          <a:custGeom>
            <a:avLst/>
            <a:gdLst>
              <a:gd name="connsiteX0" fmla="*/ 0 w 5065889"/>
              <a:gd name="connsiteY0" fmla="*/ 2779889 h 2779889"/>
              <a:gd name="connsiteX1" fmla="*/ 2532945 w 5065889"/>
              <a:gd name="connsiteY1" fmla="*/ 0 h 2779889"/>
              <a:gd name="connsiteX2" fmla="*/ 5065889 w 5065889"/>
              <a:gd name="connsiteY2" fmla="*/ 2779889 h 2779889"/>
              <a:gd name="connsiteX3" fmla="*/ 0 w 5065889"/>
              <a:gd name="connsiteY3" fmla="*/ 2779889 h 2779889"/>
              <a:gd name="connsiteX0" fmla="*/ 55204 w 5176297"/>
              <a:gd name="connsiteY0" fmla="*/ 2779889 h 2779889"/>
              <a:gd name="connsiteX1" fmla="*/ 2588149 w 5176297"/>
              <a:gd name="connsiteY1" fmla="*/ 0 h 2779889"/>
              <a:gd name="connsiteX2" fmla="*/ 5121093 w 5176297"/>
              <a:gd name="connsiteY2" fmla="*/ 2779889 h 2779889"/>
              <a:gd name="connsiteX3" fmla="*/ 55204 w 5176297"/>
              <a:gd name="connsiteY3" fmla="*/ 2779889 h 2779889"/>
              <a:gd name="connsiteX0" fmla="*/ 0 w 5121093"/>
              <a:gd name="connsiteY0" fmla="*/ 2779889 h 2779889"/>
              <a:gd name="connsiteX1" fmla="*/ 2532945 w 5121093"/>
              <a:gd name="connsiteY1" fmla="*/ 0 h 2779889"/>
              <a:gd name="connsiteX2" fmla="*/ 5065889 w 5121093"/>
              <a:gd name="connsiteY2" fmla="*/ 2779889 h 2779889"/>
              <a:gd name="connsiteX3" fmla="*/ 0 w 5121093"/>
              <a:gd name="connsiteY3" fmla="*/ 2779889 h 2779889"/>
              <a:gd name="connsiteX0" fmla="*/ 0 w 5065889"/>
              <a:gd name="connsiteY0" fmla="*/ 2779889 h 2779889"/>
              <a:gd name="connsiteX1" fmla="*/ 2532945 w 5065889"/>
              <a:gd name="connsiteY1" fmla="*/ 0 h 2779889"/>
              <a:gd name="connsiteX2" fmla="*/ 5065889 w 5065889"/>
              <a:gd name="connsiteY2" fmla="*/ 2779889 h 2779889"/>
              <a:gd name="connsiteX3" fmla="*/ 0 w 5065889"/>
              <a:gd name="connsiteY3" fmla="*/ 2779889 h 2779889"/>
              <a:gd name="connsiteX0" fmla="*/ 0 w 5157329"/>
              <a:gd name="connsiteY0" fmla="*/ 2779889 h 2871329"/>
              <a:gd name="connsiteX1" fmla="*/ 2532945 w 5157329"/>
              <a:gd name="connsiteY1" fmla="*/ 0 h 2871329"/>
              <a:gd name="connsiteX2" fmla="*/ 5157329 w 5157329"/>
              <a:gd name="connsiteY2" fmla="*/ 2871329 h 2871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57329" h="2871329">
                <a:moveTo>
                  <a:pt x="0" y="2779889"/>
                </a:moveTo>
                <a:cubicBezTo>
                  <a:pt x="1736843" y="2189574"/>
                  <a:pt x="1688630" y="0"/>
                  <a:pt x="2532945" y="0"/>
                </a:cubicBezTo>
                <a:cubicBezTo>
                  <a:pt x="3377260" y="0"/>
                  <a:pt x="3371380" y="2302463"/>
                  <a:pt x="5157329" y="2871329"/>
                </a:cubicBezTo>
              </a:path>
            </a:pathLst>
          </a:cu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Isosceles Triangle 3"/>
          <p:cNvSpPr/>
          <p:nvPr/>
        </p:nvSpPr>
        <p:spPr>
          <a:xfrm>
            <a:off x="3200400" y="3962400"/>
            <a:ext cx="5715000" cy="1295400"/>
          </a:xfrm>
          <a:custGeom>
            <a:avLst/>
            <a:gdLst>
              <a:gd name="connsiteX0" fmla="*/ 0 w 5065889"/>
              <a:gd name="connsiteY0" fmla="*/ 2779889 h 2779889"/>
              <a:gd name="connsiteX1" fmla="*/ 2532945 w 5065889"/>
              <a:gd name="connsiteY1" fmla="*/ 0 h 2779889"/>
              <a:gd name="connsiteX2" fmla="*/ 5065889 w 5065889"/>
              <a:gd name="connsiteY2" fmla="*/ 2779889 h 2779889"/>
              <a:gd name="connsiteX3" fmla="*/ 0 w 5065889"/>
              <a:gd name="connsiteY3" fmla="*/ 2779889 h 2779889"/>
              <a:gd name="connsiteX0" fmla="*/ 55204 w 5176297"/>
              <a:gd name="connsiteY0" fmla="*/ 2779889 h 2779889"/>
              <a:gd name="connsiteX1" fmla="*/ 2588149 w 5176297"/>
              <a:gd name="connsiteY1" fmla="*/ 0 h 2779889"/>
              <a:gd name="connsiteX2" fmla="*/ 5121093 w 5176297"/>
              <a:gd name="connsiteY2" fmla="*/ 2779889 h 2779889"/>
              <a:gd name="connsiteX3" fmla="*/ 55204 w 5176297"/>
              <a:gd name="connsiteY3" fmla="*/ 2779889 h 2779889"/>
              <a:gd name="connsiteX0" fmla="*/ 0 w 5121093"/>
              <a:gd name="connsiteY0" fmla="*/ 2779889 h 2779889"/>
              <a:gd name="connsiteX1" fmla="*/ 2532945 w 5121093"/>
              <a:gd name="connsiteY1" fmla="*/ 0 h 2779889"/>
              <a:gd name="connsiteX2" fmla="*/ 5065889 w 5121093"/>
              <a:gd name="connsiteY2" fmla="*/ 2779889 h 2779889"/>
              <a:gd name="connsiteX3" fmla="*/ 0 w 5121093"/>
              <a:gd name="connsiteY3" fmla="*/ 2779889 h 2779889"/>
              <a:gd name="connsiteX0" fmla="*/ 0 w 5065889"/>
              <a:gd name="connsiteY0" fmla="*/ 2779889 h 2779889"/>
              <a:gd name="connsiteX1" fmla="*/ 2532945 w 5065889"/>
              <a:gd name="connsiteY1" fmla="*/ 0 h 2779889"/>
              <a:gd name="connsiteX2" fmla="*/ 5065889 w 5065889"/>
              <a:gd name="connsiteY2" fmla="*/ 2779889 h 2779889"/>
              <a:gd name="connsiteX3" fmla="*/ 0 w 5065889"/>
              <a:gd name="connsiteY3" fmla="*/ 2779889 h 2779889"/>
              <a:gd name="connsiteX0" fmla="*/ 0 w 5157329"/>
              <a:gd name="connsiteY0" fmla="*/ 2779889 h 2871329"/>
              <a:gd name="connsiteX1" fmla="*/ 2532945 w 5157329"/>
              <a:gd name="connsiteY1" fmla="*/ 0 h 2871329"/>
              <a:gd name="connsiteX2" fmla="*/ 5157329 w 5157329"/>
              <a:gd name="connsiteY2" fmla="*/ 2871329 h 2871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57329" h="2871329">
                <a:moveTo>
                  <a:pt x="0" y="2779889"/>
                </a:moveTo>
                <a:cubicBezTo>
                  <a:pt x="1736843" y="2189574"/>
                  <a:pt x="1688630" y="0"/>
                  <a:pt x="2532945" y="0"/>
                </a:cubicBezTo>
                <a:cubicBezTo>
                  <a:pt x="3377260" y="0"/>
                  <a:pt x="3371380" y="2302463"/>
                  <a:pt x="5157329" y="2871329"/>
                </a:cubicBezTo>
              </a:path>
            </a:pathLst>
          </a:cu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6248400" y="2362200"/>
            <a:ext cx="3733800" cy="2895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36252" y="3657600"/>
            <a:ext cx="16214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What You Expect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29400" y="2557046"/>
            <a:ext cx="1360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What You See</a:t>
            </a:r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3200400" y="5269468"/>
            <a:ext cx="64770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" name="Diagonal Stripe 19">
            <a:extLst>
              <a:ext uri="{FF2B5EF4-FFF2-40B4-BE49-F238E27FC236}">
                <a16:creationId xmlns:a16="http://schemas.microsoft.com/office/drawing/2014/main" id="{38566F13-9337-D644-9A2E-4EFBE0060EAF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94A3C4-2A0E-8143-889D-2FDABC580B4A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3</a:t>
            </a:r>
          </a:p>
        </p:txBody>
      </p:sp>
    </p:spTree>
    <p:extLst>
      <p:ext uri="{BB962C8B-B14F-4D97-AF65-F5344CB8AC3E}">
        <p14:creationId xmlns:p14="http://schemas.microsoft.com/office/powerpoint/2010/main" val="2108844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212428" y="299545"/>
            <a:ext cx="7772400" cy="52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Real Time Network Security Behavioral Analytics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34401" y="5334000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3200400" y="1676400"/>
            <a:ext cx="0" cy="3581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2057400" y="4419600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Metric</a:t>
            </a:r>
          </a:p>
        </p:txBody>
      </p:sp>
      <p:sp>
        <p:nvSpPr>
          <p:cNvPr id="34" name="Isosceles Triangle 3"/>
          <p:cNvSpPr/>
          <p:nvPr/>
        </p:nvSpPr>
        <p:spPr>
          <a:xfrm>
            <a:off x="3200400" y="2743200"/>
            <a:ext cx="5181600" cy="2514600"/>
          </a:xfrm>
          <a:custGeom>
            <a:avLst/>
            <a:gdLst>
              <a:gd name="connsiteX0" fmla="*/ 0 w 5065889"/>
              <a:gd name="connsiteY0" fmla="*/ 2779889 h 2779889"/>
              <a:gd name="connsiteX1" fmla="*/ 2532945 w 5065889"/>
              <a:gd name="connsiteY1" fmla="*/ 0 h 2779889"/>
              <a:gd name="connsiteX2" fmla="*/ 5065889 w 5065889"/>
              <a:gd name="connsiteY2" fmla="*/ 2779889 h 2779889"/>
              <a:gd name="connsiteX3" fmla="*/ 0 w 5065889"/>
              <a:gd name="connsiteY3" fmla="*/ 2779889 h 2779889"/>
              <a:gd name="connsiteX0" fmla="*/ 55204 w 5176297"/>
              <a:gd name="connsiteY0" fmla="*/ 2779889 h 2779889"/>
              <a:gd name="connsiteX1" fmla="*/ 2588149 w 5176297"/>
              <a:gd name="connsiteY1" fmla="*/ 0 h 2779889"/>
              <a:gd name="connsiteX2" fmla="*/ 5121093 w 5176297"/>
              <a:gd name="connsiteY2" fmla="*/ 2779889 h 2779889"/>
              <a:gd name="connsiteX3" fmla="*/ 55204 w 5176297"/>
              <a:gd name="connsiteY3" fmla="*/ 2779889 h 2779889"/>
              <a:gd name="connsiteX0" fmla="*/ 0 w 5121093"/>
              <a:gd name="connsiteY0" fmla="*/ 2779889 h 2779889"/>
              <a:gd name="connsiteX1" fmla="*/ 2532945 w 5121093"/>
              <a:gd name="connsiteY1" fmla="*/ 0 h 2779889"/>
              <a:gd name="connsiteX2" fmla="*/ 5065889 w 5121093"/>
              <a:gd name="connsiteY2" fmla="*/ 2779889 h 2779889"/>
              <a:gd name="connsiteX3" fmla="*/ 0 w 5121093"/>
              <a:gd name="connsiteY3" fmla="*/ 2779889 h 2779889"/>
              <a:gd name="connsiteX0" fmla="*/ 0 w 5065889"/>
              <a:gd name="connsiteY0" fmla="*/ 2779889 h 2779889"/>
              <a:gd name="connsiteX1" fmla="*/ 2532945 w 5065889"/>
              <a:gd name="connsiteY1" fmla="*/ 0 h 2779889"/>
              <a:gd name="connsiteX2" fmla="*/ 5065889 w 5065889"/>
              <a:gd name="connsiteY2" fmla="*/ 2779889 h 2779889"/>
              <a:gd name="connsiteX3" fmla="*/ 0 w 5065889"/>
              <a:gd name="connsiteY3" fmla="*/ 2779889 h 2779889"/>
              <a:gd name="connsiteX0" fmla="*/ 0 w 5157329"/>
              <a:gd name="connsiteY0" fmla="*/ 2779889 h 2871329"/>
              <a:gd name="connsiteX1" fmla="*/ 2532945 w 5157329"/>
              <a:gd name="connsiteY1" fmla="*/ 0 h 2871329"/>
              <a:gd name="connsiteX2" fmla="*/ 5157329 w 5157329"/>
              <a:gd name="connsiteY2" fmla="*/ 2871329 h 2871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57329" h="2871329">
                <a:moveTo>
                  <a:pt x="0" y="2779889"/>
                </a:moveTo>
                <a:cubicBezTo>
                  <a:pt x="1736843" y="2189574"/>
                  <a:pt x="1688630" y="0"/>
                  <a:pt x="2532945" y="0"/>
                </a:cubicBezTo>
                <a:cubicBezTo>
                  <a:pt x="3377260" y="0"/>
                  <a:pt x="3371380" y="2302463"/>
                  <a:pt x="5157329" y="2871329"/>
                </a:cubicBezTo>
              </a:path>
            </a:pathLst>
          </a:cu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Isosceles Triangle 3"/>
          <p:cNvSpPr/>
          <p:nvPr/>
        </p:nvSpPr>
        <p:spPr>
          <a:xfrm>
            <a:off x="3200400" y="3962400"/>
            <a:ext cx="5715000" cy="1295400"/>
          </a:xfrm>
          <a:custGeom>
            <a:avLst/>
            <a:gdLst>
              <a:gd name="connsiteX0" fmla="*/ 0 w 5065889"/>
              <a:gd name="connsiteY0" fmla="*/ 2779889 h 2779889"/>
              <a:gd name="connsiteX1" fmla="*/ 2532945 w 5065889"/>
              <a:gd name="connsiteY1" fmla="*/ 0 h 2779889"/>
              <a:gd name="connsiteX2" fmla="*/ 5065889 w 5065889"/>
              <a:gd name="connsiteY2" fmla="*/ 2779889 h 2779889"/>
              <a:gd name="connsiteX3" fmla="*/ 0 w 5065889"/>
              <a:gd name="connsiteY3" fmla="*/ 2779889 h 2779889"/>
              <a:gd name="connsiteX0" fmla="*/ 55204 w 5176297"/>
              <a:gd name="connsiteY0" fmla="*/ 2779889 h 2779889"/>
              <a:gd name="connsiteX1" fmla="*/ 2588149 w 5176297"/>
              <a:gd name="connsiteY1" fmla="*/ 0 h 2779889"/>
              <a:gd name="connsiteX2" fmla="*/ 5121093 w 5176297"/>
              <a:gd name="connsiteY2" fmla="*/ 2779889 h 2779889"/>
              <a:gd name="connsiteX3" fmla="*/ 55204 w 5176297"/>
              <a:gd name="connsiteY3" fmla="*/ 2779889 h 2779889"/>
              <a:gd name="connsiteX0" fmla="*/ 0 w 5121093"/>
              <a:gd name="connsiteY0" fmla="*/ 2779889 h 2779889"/>
              <a:gd name="connsiteX1" fmla="*/ 2532945 w 5121093"/>
              <a:gd name="connsiteY1" fmla="*/ 0 h 2779889"/>
              <a:gd name="connsiteX2" fmla="*/ 5065889 w 5121093"/>
              <a:gd name="connsiteY2" fmla="*/ 2779889 h 2779889"/>
              <a:gd name="connsiteX3" fmla="*/ 0 w 5121093"/>
              <a:gd name="connsiteY3" fmla="*/ 2779889 h 2779889"/>
              <a:gd name="connsiteX0" fmla="*/ 0 w 5065889"/>
              <a:gd name="connsiteY0" fmla="*/ 2779889 h 2779889"/>
              <a:gd name="connsiteX1" fmla="*/ 2532945 w 5065889"/>
              <a:gd name="connsiteY1" fmla="*/ 0 h 2779889"/>
              <a:gd name="connsiteX2" fmla="*/ 5065889 w 5065889"/>
              <a:gd name="connsiteY2" fmla="*/ 2779889 h 2779889"/>
              <a:gd name="connsiteX3" fmla="*/ 0 w 5065889"/>
              <a:gd name="connsiteY3" fmla="*/ 2779889 h 2779889"/>
              <a:gd name="connsiteX0" fmla="*/ 0 w 5157329"/>
              <a:gd name="connsiteY0" fmla="*/ 2779889 h 2871329"/>
              <a:gd name="connsiteX1" fmla="*/ 2532945 w 5157329"/>
              <a:gd name="connsiteY1" fmla="*/ 0 h 2871329"/>
              <a:gd name="connsiteX2" fmla="*/ 5157329 w 5157329"/>
              <a:gd name="connsiteY2" fmla="*/ 2871329 h 2871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57329" h="2871329">
                <a:moveTo>
                  <a:pt x="0" y="2779889"/>
                </a:moveTo>
                <a:cubicBezTo>
                  <a:pt x="1736843" y="2189574"/>
                  <a:pt x="1688630" y="0"/>
                  <a:pt x="2532945" y="0"/>
                </a:cubicBezTo>
                <a:cubicBezTo>
                  <a:pt x="3377260" y="0"/>
                  <a:pt x="3371380" y="2302463"/>
                  <a:pt x="5157329" y="2871329"/>
                </a:cubicBezTo>
              </a:path>
            </a:pathLst>
          </a:cu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6248400" y="2362200"/>
            <a:ext cx="3733800" cy="2895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36252" y="3657600"/>
            <a:ext cx="16214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What You Expect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29400" y="2557046"/>
            <a:ext cx="1360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What You See</a:t>
            </a:r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3200400" y="5269468"/>
            <a:ext cx="64770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>
            <a:off x="3200400" y="2743200"/>
            <a:ext cx="3352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3200400" y="3962400"/>
            <a:ext cx="3352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6629400" y="3090446"/>
            <a:ext cx="2366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Alarm Threshold Distance</a:t>
            </a:r>
          </a:p>
        </p:txBody>
      </p:sp>
      <p:cxnSp>
        <p:nvCxnSpPr>
          <p:cNvPr id="31" name="Straight Connector 30"/>
          <p:cNvCxnSpPr>
            <a:endCxn id="34" idx="1"/>
          </p:cNvCxnSpPr>
          <p:nvPr/>
        </p:nvCxnSpPr>
        <p:spPr bwMode="auto">
          <a:xfrm flipV="1">
            <a:off x="5715000" y="2743200"/>
            <a:ext cx="0" cy="1219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arrow" w="med" len="med"/>
            <a:tailEnd type="arrow" w="med" len="med"/>
          </a:ln>
          <a:effectLst/>
        </p:spPr>
      </p:cxnSp>
      <p:cxnSp>
        <p:nvCxnSpPr>
          <p:cNvPr id="35" name="Straight Connector 34"/>
          <p:cNvCxnSpPr>
            <a:cxnSpLocks/>
          </p:cNvCxnSpPr>
          <p:nvPr/>
        </p:nvCxnSpPr>
        <p:spPr bwMode="auto">
          <a:xfrm flipV="1">
            <a:off x="4495800" y="4288220"/>
            <a:ext cx="0" cy="5217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arrow" w="med" len="med"/>
            <a:tailEnd type="arrow" w="med" len="med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5157545" y="1447800"/>
            <a:ext cx="1156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Sound </a:t>
            </a:r>
          </a:p>
          <a:p>
            <a:pPr algn="ctr"/>
            <a:r>
              <a:rPr lang="en-US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Alarm Here</a:t>
            </a:r>
          </a:p>
        </p:txBody>
      </p:sp>
      <p:cxnSp>
        <p:nvCxnSpPr>
          <p:cNvPr id="33" name="Straight Arrow Connector 32"/>
          <p:cNvCxnSpPr>
            <a:stCxn id="36" idx="2"/>
          </p:cNvCxnSpPr>
          <p:nvPr/>
        </p:nvCxnSpPr>
        <p:spPr bwMode="auto">
          <a:xfrm flipH="1">
            <a:off x="5715000" y="2032575"/>
            <a:ext cx="0" cy="4820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" name="Diagonal Stripe 19">
            <a:extLst>
              <a:ext uri="{FF2B5EF4-FFF2-40B4-BE49-F238E27FC236}">
                <a16:creationId xmlns:a16="http://schemas.microsoft.com/office/drawing/2014/main" id="{38566F13-9337-D644-9A2E-4EFBE0060EAF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94A3C4-2A0E-8143-889D-2FDABC580B4A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3</a:t>
            </a:r>
          </a:p>
        </p:txBody>
      </p:sp>
    </p:spTree>
    <p:extLst>
      <p:ext uri="{BB962C8B-B14F-4D97-AF65-F5344CB8AC3E}">
        <p14:creationId xmlns:p14="http://schemas.microsoft.com/office/powerpoint/2010/main" val="505735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82" y="1295400"/>
            <a:ext cx="9098219" cy="4876800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212427" y="278523"/>
            <a:ext cx="7772400" cy="52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Internet Blackout in Egypt – 01/27/11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815145" y="2057400"/>
            <a:ext cx="1156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Sound </a:t>
            </a:r>
          </a:p>
          <a:p>
            <a:pPr algn="ctr"/>
            <a:r>
              <a:rPr lang="en-US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Alarm Here</a:t>
            </a:r>
          </a:p>
        </p:txBody>
      </p:sp>
      <p:cxnSp>
        <p:nvCxnSpPr>
          <p:cNvPr id="5" name="Straight Arrow Connector 4"/>
          <p:cNvCxnSpPr>
            <a:stCxn id="4" idx="2"/>
          </p:cNvCxnSpPr>
          <p:nvPr/>
        </p:nvCxnSpPr>
        <p:spPr bwMode="auto">
          <a:xfrm flipH="1">
            <a:off x="9372600" y="2642175"/>
            <a:ext cx="20588" cy="9392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" name="Diagonal Stripe 5">
            <a:extLst>
              <a:ext uri="{FF2B5EF4-FFF2-40B4-BE49-F238E27FC236}">
                <a16:creationId xmlns:a16="http://schemas.microsoft.com/office/drawing/2014/main" id="{7E448EC1-26BE-BA49-AAC1-6BC0441B8F5B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10A399-EFC9-A94D-88B6-72335806FB7D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3</a:t>
            </a:r>
          </a:p>
        </p:txBody>
      </p:sp>
    </p:spTree>
    <p:extLst>
      <p:ext uri="{BB962C8B-B14F-4D97-AF65-F5344CB8AC3E}">
        <p14:creationId xmlns:p14="http://schemas.microsoft.com/office/powerpoint/2010/main" val="2148762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1343</TotalTime>
  <Words>1251</Words>
  <Application>Microsoft Macintosh PowerPoint</Application>
  <PresentationFormat>Widescreen</PresentationFormat>
  <Paragraphs>433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Week 3: Network Security Threats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Nachi Worm of 2003 </vt:lpstr>
      <vt:lpstr>Nachi 8/17/03 10:00PM</vt:lpstr>
      <vt:lpstr>Nachi 8/17/03 11:00PM</vt:lpstr>
      <vt:lpstr>Nachi 8/17/03 Midnight</vt:lpstr>
      <vt:lpstr>Nachi 8/18/03 1:00AM</vt:lpstr>
      <vt:lpstr>Nachi 8/18/03 2:00AM</vt:lpstr>
      <vt:lpstr>Nachi 8/18/03 3:00AM</vt:lpstr>
      <vt:lpstr>Nachi 8/18/03 4:00AM</vt:lpstr>
      <vt:lpstr>Nachi 8/18/03 5:00AM</vt:lpstr>
      <vt:lpstr>Nachi 8/18/03 6:00AM</vt:lpstr>
      <vt:lpstr>Nachi Worm (08/03 – 01/04) </vt:lpstr>
      <vt:lpstr>Spoofing and Reflection</vt:lpstr>
      <vt:lpstr>Spoofing and Reflection</vt:lpstr>
      <vt:lpstr>Distribution and Amplification</vt:lpstr>
      <vt:lpstr>Distribution and Amplification</vt:lpstr>
      <vt:lpstr>Distribution and Amplification</vt:lpstr>
      <vt:lpstr>Botnets</vt:lpstr>
      <vt:lpstr>Typical Botnet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Botnet Capacity Generation (750 Kbps – 1.0 Mbps)</vt:lpstr>
      <vt:lpstr>PowerPoint Presentation</vt:lpstr>
      <vt:lpstr>Case Study: Mitigating Inbound Election Reporting DDOS</vt:lpstr>
      <vt:lpstr>Case Study: Mitigating Inbound Election Reporting DDOS</vt:lpstr>
      <vt:lpstr>Case Study: Mitigating Inbound Election Reporting DDOS</vt:lpstr>
      <vt:lpstr>Case Study: Mitigating Inbound Election Reporting DDOS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Edward Amoroso</dc:creator>
  <cp:lastModifiedBy>Edward Amoroso</cp:lastModifiedBy>
  <cp:revision>122</cp:revision>
  <dcterms:created xsi:type="dcterms:W3CDTF">2019-04-13T02:06:11Z</dcterms:created>
  <dcterms:modified xsi:type="dcterms:W3CDTF">2020-09-19T16:03:45Z</dcterms:modified>
</cp:coreProperties>
</file>